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43.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4.xml" ContentType="application/vnd.openxmlformats-officedocument.presentationml.slide+xml"/>
  <Override PartName="/ppt/slides/slide38.xml" ContentType="application/vnd.openxmlformats-officedocument.presentationml.slide+xml"/>
  <Override PartName="/ppt/slides/slide37.xml" ContentType="application/vnd.openxmlformats-officedocument.presentationml.slide+xml"/>
  <Override PartName="/ppt/slides/slide36.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42.xml" ContentType="application/vnd.openxmlformats-officedocument.presentationml.slide+xml"/>
  <Override PartName="/ppt/slides/slide1.xml" ContentType="application/vnd.openxmlformats-officedocument.presentationml.slide+xml"/>
  <Override PartName="/ppt/slides/slide7.xml" ContentType="application/vnd.openxmlformats-officedocument.presentationml.slide+xml"/>
  <Override PartName="/ppt/slides/slide2.xml" ContentType="application/vnd.openxmlformats-officedocument.presentationml.slide+xml"/>
  <Override PartName="/ppt/slides/slide9.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8.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0.xml" ContentType="application/vnd.openxmlformats-officedocument.presentationml.slide+xml"/>
  <Override PartName="/ppt/slideMasters/slideMaster1.xml" ContentType="application/vnd.openxmlformats-officedocument.presentationml.slideMaster+xml"/>
  <Override PartName="/ppt/notesSlides/notesSlide1.xml" ContentType="application/vnd.openxmlformats-officedocument.presentationml.notes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Layouts/slideLayout6.xml" ContentType="application/vnd.openxmlformats-officedocument.presentationml.slideLayout+xml"/>
  <Override PartName="/ppt/slideLayouts/slideLayout10.xml" ContentType="application/vnd.openxmlformats-officedocument.presentationml.slideLayout+xml"/>
  <Override PartName="/ppt/slideLayouts/slideLayout4.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5.xml" ContentType="application/vnd.openxmlformats-officedocument.presentationml.slideLayout+xml"/>
  <Override PartName="/ppt/slideLayouts/slideLayout3.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commentAuthors.xml" ContentType="application/vnd.openxmlformats-officedocument.presentationml.commentAuthors+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302" r:id="rId2"/>
    <p:sldId id="261" r:id="rId3"/>
    <p:sldId id="258" r:id="rId4"/>
    <p:sldId id="259" r:id="rId5"/>
    <p:sldId id="260" r:id="rId6"/>
    <p:sldId id="267" r:id="rId7"/>
    <p:sldId id="262" r:id="rId8"/>
    <p:sldId id="263" r:id="rId9"/>
    <p:sldId id="264" r:id="rId10"/>
    <p:sldId id="265" r:id="rId11"/>
    <p:sldId id="266"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7" r:id="rId38"/>
    <p:sldId id="296" r:id="rId39"/>
    <p:sldId id="293" r:id="rId40"/>
    <p:sldId id="294" r:id="rId41"/>
    <p:sldId id="295" r:id="rId42"/>
    <p:sldId id="298" r:id="rId43"/>
    <p:sldId id="299" r:id="rId44"/>
    <p:sldId id="300" r:id="rId45"/>
  </p:sldIdLst>
  <p:sldSz cx="12192000" cy="6858000"/>
  <p:notesSz cx="6797675" cy="9872663"/>
  <p:defaultText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lsa Maria Marinho" initials="EMM" lastIdx="0" clrIdx="0">
    <p:extLst>
      <p:ext uri="{19B8F6BF-5375-455C-9EA6-DF929625EA0E}">
        <p15:presenceInfo xmlns:p15="http://schemas.microsoft.com/office/powerpoint/2012/main" userId="S-1-5-21-389499985-1211554043-3483213445-57697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édio 2 - Destaqu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15" autoAdjust="0"/>
    <p:restoredTop sz="60588" autoAdjust="0"/>
  </p:normalViewPr>
  <p:slideViewPr>
    <p:cSldViewPr snapToGrid="0">
      <p:cViewPr varScale="1">
        <p:scale>
          <a:sx n="70" d="100"/>
          <a:sy n="70" d="100"/>
        </p:scale>
        <p:origin x="2034"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customXml" Target="../customXml/item2.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Cabeçalho 1"/>
          <p:cNvSpPr>
            <a:spLocks noGrp="1"/>
          </p:cNvSpPr>
          <p:nvPr>
            <p:ph type="hdr" sz="quarter"/>
          </p:nvPr>
        </p:nvSpPr>
        <p:spPr>
          <a:xfrm>
            <a:off x="0" y="0"/>
            <a:ext cx="2946400" cy="495300"/>
          </a:xfrm>
          <a:prstGeom prst="rect">
            <a:avLst/>
          </a:prstGeom>
        </p:spPr>
        <p:txBody>
          <a:bodyPr vert="horz" lIns="91440" tIns="45720" rIns="91440" bIns="45720" rtlCol="0"/>
          <a:lstStyle>
            <a:lvl1pPr algn="l">
              <a:defRPr sz="1200"/>
            </a:lvl1pPr>
          </a:lstStyle>
          <a:p>
            <a:endParaRPr lang="pt-PT"/>
          </a:p>
        </p:txBody>
      </p:sp>
      <p:sp>
        <p:nvSpPr>
          <p:cNvPr id="3" name="Marcador de Posição da Data 2"/>
          <p:cNvSpPr>
            <a:spLocks noGrp="1"/>
          </p:cNvSpPr>
          <p:nvPr>
            <p:ph type="dt" idx="1"/>
          </p:nvPr>
        </p:nvSpPr>
        <p:spPr>
          <a:xfrm>
            <a:off x="3849688" y="0"/>
            <a:ext cx="2946400" cy="495300"/>
          </a:xfrm>
          <a:prstGeom prst="rect">
            <a:avLst/>
          </a:prstGeom>
        </p:spPr>
        <p:txBody>
          <a:bodyPr vert="horz" lIns="91440" tIns="45720" rIns="91440" bIns="45720" rtlCol="0"/>
          <a:lstStyle>
            <a:lvl1pPr algn="r">
              <a:defRPr sz="1200"/>
            </a:lvl1pPr>
          </a:lstStyle>
          <a:p>
            <a:fld id="{5117EBD0-1D95-42F4-A953-55092896EB1B}" type="datetimeFigureOut">
              <a:rPr lang="pt-PT" smtClean="0"/>
              <a:t>12/08/2024</a:t>
            </a:fld>
            <a:endParaRPr lang="pt-PT"/>
          </a:p>
        </p:txBody>
      </p:sp>
      <p:sp>
        <p:nvSpPr>
          <p:cNvPr id="4" name="Marcador de Posição da Imagem do Diapositivo 3"/>
          <p:cNvSpPr>
            <a:spLocks noGrp="1" noRot="1" noChangeAspect="1"/>
          </p:cNvSpPr>
          <p:nvPr>
            <p:ph type="sldImg" idx="2"/>
          </p:nvPr>
        </p:nvSpPr>
        <p:spPr>
          <a:xfrm>
            <a:off x="438150" y="1233488"/>
            <a:ext cx="5921375" cy="3332162"/>
          </a:xfrm>
          <a:prstGeom prst="rect">
            <a:avLst/>
          </a:prstGeom>
          <a:noFill/>
          <a:ln w="12700">
            <a:solidFill>
              <a:prstClr val="black"/>
            </a:solidFill>
          </a:ln>
        </p:spPr>
        <p:txBody>
          <a:bodyPr vert="horz" lIns="91440" tIns="45720" rIns="91440" bIns="45720" rtlCol="0" anchor="ctr"/>
          <a:lstStyle/>
          <a:p>
            <a:endParaRPr lang="pt-PT"/>
          </a:p>
        </p:txBody>
      </p:sp>
      <p:sp>
        <p:nvSpPr>
          <p:cNvPr id="5" name="Marcador de Posição de Notas 4"/>
          <p:cNvSpPr>
            <a:spLocks noGrp="1"/>
          </p:cNvSpPr>
          <p:nvPr>
            <p:ph type="body" sz="quarter" idx="3"/>
          </p:nvPr>
        </p:nvSpPr>
        <p:spPr>
          <a:xfrm>
            <a:off x="679450" y="4751388"/>
            <a:ext cx="5438775" cy="3887787"/>
          </a:xfrm>
          <a:prstGeom prst="rect">
            <a:avLst/>
          </a:prstGeom>
        </p:spPr>
        <p:txBody>
          <a:bodyPr vert="horz" lIns="91440" tIns="45720" rIns="91440" bIns="45720" rtlCol="0"/>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6" name="Marcador de Posição do Rodapé 5"/>
          <p:cNvSpPr>
            <a:spLocks noGrp="1"/>
          </p:cNvSpPr>
          <p:nvPr>
            <p:ph type="ftr" sz="quarter" idx="4"/>
          </p:nvPr>
        </p:nvSpPr>
        <p:spPr>
          <a:xfrm>
            <a:off x="0" y="9377363"/>
            <a:ext cx="2946400" cy="495300"/>
          </a:xfrm>
          <a:prstGeom prst="rect">
            <a:avLst/>
          </a:prstGeom>
        </p:spPr>
        <p:txBody>
          <a:bodyPr vert="horz" lIns="91440" tIns="45720" rIns="91440" bIns="45720" rtlCol="0" anchor="b"/>
          <a:lstStyle>
            <a:lvl1pPr algn="l">
              <a:defRPr sz="1200"/>
            </a:lvl1pPr>
          </a:lstStyle>
          <a:p>
            <a:endParaRPr lang="pt-PT"/>
          </a:p>
        </p:txBody>
      </p:sp>
      <p:sp>
        <p:nvSpPr>
          <p:cNvPr id="7" name="Marcador de Posição do Número do Diapositivo 6"/>
          <p:cNvSpPr>
            <a:spLocks noGrp="1"/>
          </p:cNvSpPr>
          <p:nvPr>
            <p:ph type="sldNum" sz="quarter" idx="5"/>
          </p:nvPr>
        </p:nvSpPr>
        <p:spPr>
          <a:xfrm>
            <a:off x="3849688" y="9377363"/>
            <a:ext cx="2946400" cy="495300"/>
          </a:xfrm>
          <a:prstGeom prst="rect">
            <a:avLst/>
          </a:prstGeom>
        </p:spPr>
        <p:txBody>
          <a:bodyPr vert="horz" lIns="91440" tIns="45720" rIns="91440" bIns="45720" rtlCol="0" anchor="b"/>
          <a:lstStyle>
            <a:lvl1pPr algn="r">
              <a:defRPr sz="1200"/>
            </a:lvl1pPr>
          </a:lstStyle>
          <a:p>
            <a:fld id="{5D7E3668-25F8-4F57-86D2-2A3E75618081}" type="slidenum">
              <a:rPr lang="pt-PT" smtClean="0"/>
              <a:t>‹nº›</a:t>
            </a:fld>
            <a:endParaRPr lang="pt-PT"/>
          </a:p>
        </p:txBody>
      </p:sp>
    </p:spTree>
    <p:extLst>
      <p:ext uri="{BB962C8B-B14F-4D97-AF65-F5344CB8AC3E}">
        <p14:creationId xmlns:p14="http://schemas.microsoft.com/office/powerpoint/2010/main" val="22675497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10"/>
          </p:nvPr>
        </p:nvSpPr>
        <p:spPr/>
        <p:txBody>
          <a:bodyPr/>
          <a:lstStyle/>
          <a:p>
            <a:fld id="{5D7E3668-25F8-4F57-86D2-2A3E75618081}" type="slidenum">
              <a:rPr lang="pt-PT" smtClean="0"/>
              <a:t>4</a:t>
            </a:fld>
            <a:endParaRPr lang="pt-PT"/>
          </a:p>
        </p:txBody>
      </p:sp>
    </p:spTree>
    <p:extLst>
      <p:ext uri="{BB962C8B-B14F-4D97-AF65-F5344CB8AC3E}">
        <p14:creationId xmlns:p14="http://schemas.microsoft.com/office/powerpoint/2010/main" val="33190316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o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pt-PT" smtClean="0"/>
              <a:t>Clique para editar o estilo</a:t>
            </a:r>
            <a:endParaRPr lang="pt-PT"/>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PT" smtClean="0"/>
              <a:t>Clique para editar o estilo do subtítulo do Modelo Global</a:t>
            </a:r>
            <a:endParaRPr lang="pt-PT"/>
          </a:p>
        </p:txBody>
      </p:sp>
      <p:sp>
        <p:nvSpPr>
          <p:cNvPr id="4" name="Marcador de Posição da Data 3"/>
          <p:cNvSpPr>
            <a:spLocks noGrp="1"/>
          </p:cNvSpPr>
          <p:nvPr>
            <p:ph type="dt" sz="half" idx="10"/>
          </p:nvPr>
        </p:nvSpPr>
        <p:spPr/>
        <p:txBody>
          <a:bodyPr/>
          <a:lstStyle/>
          <a:p>
            <a:fld id="{D0E4E55A-B56E-48F7-8B32-5F6EA966DC33}" type="datetimeFigureOut">
              <a:rPr lang="pt-PT" smtClean="0"/>
              <a:t>12/08/2024</a:t>
            </a:fld>
            <a:endParaRPr lang="pt-PT"/>
          </a:p>
        </p:txBody>
      </p:sp>
      <p:sp>
        <p:nvSpPr>
          <p:cNvPr id="5" name="Marcador de Posição do Rodapé 4"/>
          <p:cNvSpPr>
            <a:spLocks noGrp="1"/>
          </p:cNvSpPr>
          <p:nvPr>
            <p:ph type="ftr" sz="quarter" idx="11"/>
          </p:nvPr>
        </p:nvSpPr>
        <p:spPr/>
        <p:txBody>
          <a:bodyPr/>
          <a:lstStyle/>
          <a:p>
            <a:endParaRPr lang="pt-PT"/>
          </a:p>
        </p:txBody>
      </p:sp>
      <p:sp>
        <p:nvSpPr>
          <p:cNvPr id="6" name="Marcador de Posição do Número do Diapositivo 5"/>
          <p:cNvSpPr>
            <a:spLocks noGrp="1"/>
          </p:cNvSpPr>
          <p:nvPr>
            <p:ph type="sldNum" sz="quarter" idx="12"/>
          </p:nvPr>
        </p:nvSpPr>
        <p:spPr/>
        <p:txBody>
          <a:bodyPr/>
          <a:lstStyle/>
          <a:p>
            <a:fld id="{890095D2-8578-4C1E-B393-DCADA0BFE439}" type="slidenum">
              <a:rPr lang="pt-PT" smtClean="0"/>
              <a:t>‹nº›</a:t>
            </a:fld>
            <a:endParaRPr lang="pt-PT"/>
          </a:p>
        </p:txBody>
      </p:sp>
    </p:spTree>
    <p:extLst>
      <p:ext uri="{BB962C8B-B14F-4D97-AF65-F5344CB8AC3E}">
        <p14:creationId xmlns:p14="http://schemas.microsoft.com/office/powerpoint/2010/main" val="24726008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mtClean="0"/>
              <a:t>Clique para editar o estilo</a:t>
            </a:r>
            <a:endParaRPr lang="pt-PT"/>
          </a:p>
        </p:txBody>
      </p:sp>
      <p:sp>
        <p:nvSpPr>
          <p:cNvPr id="3" name="Marcador de Posição de Texto Vertical 2"/>
          <p:cNvSpPr>
            <a:spLocks noGrp="1"/>
          </p:cNvSpPr>
          <p:nvPr>
            <p:ph type="body" orient="vert" idx="1"/>
          </p:nvPr>
        </p:nvSpPr>
        <p:spPr/>
        <p:txBody>
          <a:bodyPr vert="eaVert"/>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4" name="Marcador de Posição da Data 3"/>
          <p:cNvSpPr>
            <a:spLocks noGrp="1"/>
          </p:cNvSpPr>
          <p:nvPr>
            <p:ph type="dt" sz="half" idx="10"/>
          </p:nvPr>
        </p:nvSpPr>
        <p:spPr/>
        <p:txBody>
          <a:bodyPr/>
          <a:lstStyle/>
          <a:p>
            <a:fld id="{D0E4E55A-B56E-48F7-8B32-5F6EA966DC33}" type="datetimeFigureOut">
              <a:rPr lang="pt-PT" smtClean="0"/>
              <a:t>12/08/2024</a:t>
            </a:fld>
            <a:endParaRPr lang="pt-PT"/>
          </a:p>
        </p:txBody>
      </p:sp>
      <p:sp>
        <p:nvSpPr>
          <p:cNvPr id="5" name="Marcador de Posição do Rodapé 4"/>
          <p:cNvSpPr>
            <a:spLocks noGrp="1"/>
          </p:cNvSpPr>
          <p:nvPr>
            <p:ph type="ftr" sz="quarter" idx="11"/>
          </p:nvPr>
        </p:nvSpPr>
        <p:spPr/>
        <p:txBody>
          <a:bodyPr/>
          <a:lstStyle/>
          <a:p>
            <a:endParaRPr lang="pt-PT"/>
          </a:p>
        </p:txBody>
      </p:sp>
      <p:sp>
        <p:nvSpPr>
          <p:cNvPr id="6" name="Marcador de Posição do Número do Diapositivo 5"/>
          <p:cNvSpPr>
            <a:spLocks noGrp="1"/>
          </p:cNvSpPr>
          <p:nvPr>
            <p:ph type="sldNum" sz="quarter" idx="12"/>
          </p:nvPr>
        </p:nvSpPr>
        <p:spPr/>
        <p:txBody>
          <a:bodyPr/>
          <a:lstStyle/>
          <a:p>
            <a:fld id="{890095D2-8578-4C1E-B393-DCADA0BFE439}" type="slidenum">
              <a:rPr lang="pt-PT" smtClean="0"/>
              <a:t>‹nº›</a:t>
            </a:fld>
            <a:endParaRPr lang="pt-PT"/>
          </a:p>
        </p:txBody>
      </p:sp>
    </p:spTree>
    <p:extLst>
      <p:ext uri="{BB962C8B-B14F-4D97-AF65-F5344CB8AC3E}">
        <p14:creationId xmlns:p14="http://schemas.microsoft.com/office/powerpoint/2010/main" val="26541851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e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pt-PT" smtClean="0"/>
              <a:t>Clique para editar o estilo</a:t>
            </a:r>
            <a:endParaRPr lang="pt-PT"/>
          </a:p>
        </p:txBody>
      </p:sp>
      <p:sp>
        <p:nvSpPr>
          <p:cNvPr id="3" name="Marcador de Posição de Texto Vertical 2"/>
          <p:cNvSpPr>
            <a:spLocks noGrp="1"/>
          </p:cNvSpPr>
          <p:nvPr>
            <p:ph type="body" orient="vert" idx="1"/>
          </p:nvPr>
        </p:nvSpPr>
        <p:spPr>
          <a:xfrm>
            <a:off x="838200" y="365125"/>
            <a:ext cx="7734300" cy="5811838"/>
          </a:xfrm>
        </p:spPr>
        <p:txBody>
          <a:bodyPr vert="eaVert"/>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4" name="Marcador de Posição da Data 3"/>
          <p:cNvSpPr>
            <a:spLocks noGrp="1"/>
          </p:cNvSpPr>
          <p:nvPr>
            <p:ph type="dt" sz="half" idx="10"/>
          </p:nvPr>
        </p:nvSpPr>
        <p:spPr/>
        <p:txBody>
          <a:bodyPr/>
          <a:lstStyle/>
          <a:p>
            <a:fld id="{D0E4E55A-B56E-48F7-8B32-5F6EA966DC33}" type="datetimeFigureOut">
              <a:rPr lang="pt-PT" smtClean="0"/>
              <a:t>12/08/2024</a:t>
            </a:fld>
            <a:endParaRPr lang="pt-PT"/>
          </a:p>
        </p:txBody>
      </p:sp>
      <p:sp>
        <p:nvSpPr>
          <p:cNvPr id="5" name="Marcador de Posição do Rodapé 4"/>
          <p:cNvSpPr>
            <a:spLocks noGrp="1"/>
          </p:cNvSpPr>
          <p:nvPr>
            <p:ph type="ftr" sz="quarter" idx="11"/>
          </p:nvPr>
        </p:nvSpPr>
        <p:spPr/>
        <p:txBody>
          <a:bodyPr/>
          <a:lstStyle/>
          <a:p>
            <a:endParaRPr lang="pt-PT"/>
          </a:p>
        </p:txBody>
      </p:sp>
      <p:sp>
        <p:nvSpPr>
          <p:cNvPr id="6" name="Marcador de Posição do Número do Diapositivo 5"/>
          <p:cNvSpPr>
            <a:spLocks noGrp="1"/>
          </p:cNvSpPr>
          <p:nvPr>
            <p:ph type="sldNum" sz="quarter" idx="12"/>
          </p:nvPr>
        </p:nvSpPr>
        <p:spPr/>
        <p:txBody>
          <a:bodyPr/>
          <a:lstStyle/>
          <a:p>
            <a:fld id="{890095D2-8578-4C1E-B393-DCADA0BFE439}" type="slidenum">
              <a:rPr lang="pt-PT" smtClean="0"/>
              <a:t>‹nº›</a:t>
            </a:fld>
            <a:endParaRPr lang="pt-PT"/>
          </a:p>
        </p:txBody>
      </p:sp>
    </p:spTree>
    <p:extLst>
      <p:ext uri="{BB962C8B-B14F-4D97-AF65-F5344CB8AC3E}">
        <p14:creationId xmlns:p14="http://schemas.microsoft.com/office/powerpoint/2010/main" val="28843434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Objet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mtClean="0"/>
              <a:t>Clique para editar o estilo</a:t>
            </a:r>
            <a:endParaRPr lang="pt-PT"/>
          </a:p>
        </p:txBody>
      </p:sp>
      <p:sp>
        <p:nvSpPr>
          <p:cNvPr id="3" name="Marcador de Posição de Conteúdo 2"/>
          <p:cNvSpPr>
            <a:spLocks noGrp="1"/>
          </p:cNvSpPr>
          <p:nvPr>
            <p:ph idx="1"/>
          </p:nvPr>
        </p:nvSpPr>
        <p:spPr/>
        <p:txBody>
          <a:bodyPr/>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4" name="Marcador de Posição da Data 3"/>
          <p:cNvSpPr>
            <a:spLocks noGrp="1"/>
          </p:cNvSpPr>
          <p:nvPr>
            <p:ph type="dt" sz="half" idx="10"/>
          </p:nvPr>
        </p:nvSpPr>
        <p:spPr/>
        <p:txBody>
          <a:bodyPr/>
          <a:lstStyle/>
          <a:p>
            <a:fld id="{D0E4E55A-B56E-48F7-8B32-5F6EA966DC33}" type="datetimeFigureOut">
              <a:rPr lang="pt-PT" smtClean="0"/>
              <a:t>12/08/2024</a:t>
            </a:fld>
            <a:endParaRPr lang="pt-PT"/>
          </a:p>
        </p:txBody>
      </p:sp>
      <p:sp>
        <p:nvSpPr>
          <p:cNvPr id="5" name="Marcador de Posição do Rodapé 4"/>
          <p:cNvSpPr>
            <a:spLocks noGrp="1"/>
          </p:cNvSpPr>
          <p:nvPr>
            <p:ph type="ftr" sz="quarter" idx="11"/>
          </p:nvPr>
        </p:nvSpPr>
        <p:spPr/>
        <p:txBody>
          <a:bodyPr/>
          <a:lstStyle/>
          <a:p>
            <a:endParaRPr lang="pt-PT"/>
          </a:p>
        </p:txBody>
      </p:sp>
      <p:sp>
        <p:nvSpPr>
          <p:cNvPr id="6" name="Marcador de Posição do Número do Diapositivo 5"/>
          <p:cNvSpPr>
            <a:spLocks noGrp="1"/>
          </p:cNvSpPr>
          <p:nvPr>
            <p:ph type="sldNum" sz="quarter" idx="12"/>
          </p:nvPr>
        </p:nvSpPr>
        <p:spPr/>
        <p:txBody>
          <a:bodyPr/>
          <a:lstStyle/>
          <a:p>
            <a:fld id="{890095D2-8578-4C1E-B393-DCADA0BFE439}" type="slidenum">
              <a:rPr lang="pt-PT" smtClean="0"/>
              <a:t>‹nº›</a:t>
            </a:fld>
            <a:endParaRPr lang="pt-PT"/>
          </a:p>
        </p:txBody>
      </p:sp>
    </p:spTree>
    <p:extLst>
      <p:ext uri="{BB962C8B-B14F-4D97-AF65-F5344CB8AC3E}">
        <p14:creationId xmlns:p14="http://schemas.microsoft.com/office/powerpoint/2010/main" val="5719755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cção">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pt-PT" smtClean="0"/>
              <a:t>Clique para editar o estilo</a:t>
            </a:r>
            <a:endParaRPr lang="pt-PT"/>
          </a:p>
        </p:txBody>
      </p:sp>
      <p:sp>
        <p:nvSpPr>
          <p:cNvPr id="3" name="Marcador de Posição do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PT" smtClean="0"/>
              <a:t>Editar os estilos de texto do Modelo Global</a:t>
            </a:r>
          </a:p>
        </p:txBody>
      </p:sp>
      <p:sp>
        <p:nvSpPr>
          <p:cNvPr id="4" name="Marcador de Posição da Data 3"/>
          <p:cNvSpPr>
            <a:spLocks noGrp="1"/>
          </p:cNvSpPr>
          <p:nvPr>
            <p:ph type="dt" sz="half" idx="10"/>
          </p:nvPr>
        </p:nvSpPr>
        <p:spPr/>
        <p:txBody>
          <a:bodyPr/>
          <a:lstStyle/>
          <a:p>
            <a:fld id="{D0E4E55A-B56E-48F7-8B32-5F6EA966DC33}" type="datetimeFigureOut">
              <a:rPr lang="pt-PT" smtClean="0"/>
              <a:t>12/08/2024</a:t>
            </a:fld>
            <a:endParaRPr lang="pt-PT"/>
          </a:p>
        </p:txBody>
      </p:sp>
      <p:sp>
        <p:nvSpPr>
          <p:cNvPr id="5" name="Marcador de Posição do Rodapé 4"/>
          <p:cNvSpPr>
            <a:spLocks noGrp="1"/>
          </p:cNvSpPr>
          <p:nvPr>
            <p:ph type="ftr" sz="quarter" idx="11"/>
          </p:nvPr>
        </p:nvSpPr>
        <p:spPr/>
        <p:txBody>
          <a:bodyPr/>
          <a:lstStyle/>
          <a:p>
            <a:endParaRPr lang="pt-PT"/>
          </a:p>
        </p:txBody>
      </p:sp>
      <p:sp>
        <p:nvSpPr>
          <p:cNvPr id="6" name="Marcador de Posição do Número do Diapositivo 5"/>
          <p:cNvSpPr>
            <a:spLocks noGrp="1"/>
          </p:cNvSpPr>
          <p:nvPr>
            <p:ph type="sldNum" sz="quarter" idx="12"/>
          </p:nvPr>
        </p:nvSpPr>
        <p:spPr/>
        <p:txBody>
          <a:bodyPr/>
          <a:lstStyle/>
          <a:p>
            <a:fld id="{890095D2-8578-4C1E-B393-DCADA0BFE439}" type="slidenum">
              <a:rPr lang="pt-PT" smtClean="0"/>
              <a:t>‹nº›</a:t>
            </a:fld>
            <a:endParaRPr lang="pt-PT"/>
          </a:p>
        </p:txBody>
      </p:sp>
    </p:spTree>
    <p:extLst>
      <p:ext uri="{BB962C8B-B14F-4D97-AF65-F5344CB8AC3E}">
        <p14:creationId xmlns:p14="http://schemas.microsoft.com/office/powerpoint/2010/main" val="6855638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údo Dup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mtClean="0"/>
              <a:t>Clique para editar o estilo</a:t>
            </a:r>
            <a:endParaRPr lang="pt-PT"/>
          </a:p>
        </p:txBody>
      </p:sp>
      <p:sp>
        <p:nvSpPr>
          <p:cNvPr id="3" name="Marcador de Posição de Conteúdo 2"/>
          <p:cNvSpPr>
            <a:spLocks noGrp="1"/>
          </p:cNvSpPr>
          <p:nvPr>
            <p:ph sz="half" idx="1"/>
          </p:nvPr>
        </p:nvSpPr>
        <p:spPr>
          <a:xfrm>
            <a:off x="838200" y="1825625"/>
            <a:ext cx="5181600" cy="4351338"/>
          </a:xfrm>
        </p:spPr>
        <p:txBody>
          <a:bodyPr/>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4" name="Marcador de Posição de Conteúdo 3"/>
          <p:cNvSpPr>
            <a:spLocks noGrp="1"/>
          </p:cNvSpPr>
          <p:nvPr>
            <p:ph sz="half" idx="2"/>
          </p:nvPr>
        </p:nvSpPr>
        <p:spPr>
          <a:xfrm>
            <a:off x="6172200" y="1825625"/>
            <a:ext cx="5181600" cy="4351338"/>
          </a:xfrm>
        </p:spPr>
        <p:txBody>
          <a:bodyPr/>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5" name="Marcador de Posição da Data 4"/>
          <p:cNvSpPr>
            <a:spLocks noGrp="1"/>
          </p:cNvSpPr>
          <p:nvPr>
            <p:ph type="dt" sz="half" idx="10"/>
          </p:nvPr>
        </p:nvSpPr>
        <p:spPr/>
        <p:txBody>
          <a:bodyPr/>
          <a:lstStyle/>
          <a:p>
            <a:fld id="{D0E4E55A-B56E-48F7-8B32-5F6EA966DC33}" type="datetimeFigureOut">
              <a:rPr lang="pt-PT" smtClean="0"/>
              <a:t>12/08/2024</a:t>
            </a:fld>
            <a:endParaRPr lang="pt-PT"/>
          </a:p>
        </p:txBody>
      </p:sp>
      <p:sp>
        <p:nvSpPr>
          <p:cNvPr id="6" name="Marcador de Posição do Rodapé 5"/>
          <p:cNvSpPr>
            <a:spLocks noGrp="1"/>
          </p:cNvSpPr>
          <p:nvPr>
            <p:ph type="ftr" sz="quarter" idx="11"/>
          </p:nvPr>
        </p:nvSpPr>
        <p:spPr/>
        <p:txBody>
          <a:bodyPr/>
          <a:lstStyle/>
          <a:p>
            <a:endParaRPr lang="pt-PT"/>
          </a:p>
        </p:txBody>
      </p:sp>
      <p:sp>
        <p:nvSpPr>
          <p:cNvPr id="7" name="Marcador de Posição do Número do Diapositivo 6"/>
          <p:cNvSpPr>
            <a:spLocks noGrp="1"/>
          </p:cNvSpPr>
          <p:nvPr>
            <p:ph type="sldNum" sz="quarter" idx="12"/>
          </p:nvPr>
        </p:nvSpPr>
        <p:spPr/>
        <p:txBody>
          <a:bodyPr/>
          <a:lstStyle/>
          <a:p>
            <a:fld id="{890095D2-8578-4C1E-B393-DCADA0BFE439}" type="slidenum">
              <a:rPr lang="pt-PT" smtClean="0"/>
              <a:t>‹nº›</a:t>
            </a:fld>
            <a:endParaRPr lang="pt-PT"/>
          </a:p>
        </p:txBody>
      </p:sp>
    </p:spTree>
    <p:extLst>
      <p:ext uri="{BB962C8B-B14F-4D97-AF65-F5344CB8AC3E}">
        <p14:creationId xmlns:p14="http://schemas.microsoft.com/office/powerpoint/2010/main" val="17198302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pt-PT" smtClean="0"/>
              <a:t>Clique para editar o estilo</a:t>
            </a:r>
            <a:endParaRPr lang="pt-PT"/>
          </a:p>
        </p:txBody>
      </p:sp>
      <p:sp>
        <p:nvSpPr>
          <p:cNvPr id="3" name="Marcador de Posição do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smtClean="0"/>
              <a:t>Editar os estilos de texto do Modelo Global</a:t>
            </a:r>
          </a:p>
        </p:txBody>
      </p:sp>
      <p:sp>
        <p:nvSpPr>
          <p:cNvPr id="4" name="Marcador de Posição de Conteúdo 3"/>
          <p:cNvSpPr>
            <a:spLocks noGrp="1"/>
          </p:cNvSpPr>
          <p:nvPr>
            <p:ph sz="half" idx="2"/>
          </p:nvPr>
        </p:nvSpPr>
        <p:spPr>
          <a:xfrm>
            <a:off x="839788" y="2505075"/>
            <a:ext cx="5157787" cy="3684588"/>
          </a:xfrm>
        </p:spPr>
        <p:txBody>
          <a:bodyPr/>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5" name="Marcador de Posição do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smtClean="0"/>
              <a:t>Editar os estilos de texto do Modelo Global</a:t>
            </a:r>
          </a:p>
        </p:txBody>
      </p:sp>
      <p:sp>
        <p:nvSpPr>
          <p:cNvPr id="6" name="Marcador de Posição de Conteúdo 5"/>
          <p:cNvSpPr>
            <a:spLocks noGrp="1"/>
          </p:cNvSpPr>
          <p:nvPr>
            <p:ph sz="quarter" idx="4"/>
          </p:nvPr>
        </p:nvSpPr>
        <p:spPr>
          <a:xfrm>
            <a:off x="6172200" y="2505075"/>
            <a:ext cx="5183188" cy="3684588"/>
          </a:xfrm>
        </p:spPr>
        <p:txBody>
          <a:bodyPr/>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7" name="Marcador de Posição da Data 6"/>
          <p:cNvSpPr>
            <a:spLocks noGrp="1"/>
          </p:cNvSpPr>
          <p:nvPr>
            <p:ph type="dt" sz="half" idx="10"/>
          </p:nvPr>
        </p:nvSpPr>
        <p:spPr/>
        <p:txBody>
          <a:bodyPr/>
          <a:lstStyle/>
          <a:p>
            <a:fld id="{D0E4E55A-B56E-48F7-8B32-5F6EA966DC33}" type="datetimeFigureOut">
              <a:rPr lang="pt-PT" smtClean="0"/>
              <a:t>12/08/2024</a:t>
            </a:fld>
            <a:endParaRPr lang="pt-PT"/>
          </a:p>
        </p:txBody>
      </p:sp>
      <p:sp>
        <p:nvSpPr>
          <p:cNvPr id="8" name="Marcador de Posição do Rodapé 7"/>
          <p:cNvSpPr>
            <a:spLocks noGrp="1"/>
          </p:cNvSpPr>
          <p:nvPr>
            <p:ph type="ftr" sz="quarter" idx="11"/>
          </p:nvPr>
        </p:nvSpPr>
        <p:spPr/>
        <p:txBody>
          <a:bodyPr/>
          <a:lstStyle/>
          <a:p>
            <a:endParaRPr lang="pt-PT"/>
          </a:p>
        </p:txBody>
      </p:sp>
      <p:sp>
        <p:nvSpPr>
          <p:cNvPr id="9" name="Marcador de Posição do Número do Diapositivo 8"/>
          <p:cNvSpPr>
            <a:spLocks noGrp="1"/>
          </p:cNvSpPr>
          <p:nvPr>
            <p:ph type="sldNum" sz="quarter" idx="12"/>
          </p:nvPr>
        </p:nvSpPr>
        <p:spPr/>
        <p:txBody>
          <a:bodyPr/>
          <a:lstStyle/>
          <a:p>
            <a:fld id="{890095D2-8578-4C1E-B393-DCADA0BFE439}" type="slidenum">
              <a:rPr lang="pt-PT" smtClean="0"/>
              <a:t>‹nº›</a:t>
            </a:fld>
            <a:endParaRPr lang="pt-PT"/>
          </a:p>
        </p:txBody>
      </p:sp>
    </p:spTree>
    <p:extLst>
      <p:ext uri="{BB962C8B-B14F-4D97-AF65-F5344CB8AC3E}">
        <p14:creationId xmlns:p14="http://schemas.microsoft.com/office/powerpoint/2010/main" val="32297187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mtClean="0"/>
              <a:t>Clique para editar o estilo</a:t>
            </a:r>
            <a:endParaRPr lang="pt-PT"/>
          </a:p>
        </p:txBody>
      </p:sp>
      <p:sp>
        <p:nvSpPr>
          <p:cNvPr id="3" name="Marcador de Posição da Data 2"/>
          <p:cNvSpPr>
            <a:spLocks noGrp="1"/>
          </p:cNvSpPr>
          <p:nvPr>
            <p:ph type="dt" sz="half" idx="10"/>
          </p:nvPr>
        </p:nvSpPr>
        <p:spPr/>
        <p:txBody>
          <a:bodyPr/>
          <a:lstStyle/>
          <a:p>
            <a:fld id="{D0E4E55A-B56E-48F7-8B32-5F6EA966DC33}" type="datetimeFigureOut">
              <a:rPr lang="pt-PT" smtClean="0"/>
              <a:t>12/08/2024</a:t>
            </a:fld>
            <a:endParaRPr lang="pt-PT"/>
          </a:p>
        </p:txBody>
      </p:sp>
      <p:sp>
        <p:nvSpPr>
          <p:cNvPr id="4" name="Marcador de Posição do Rodapé 3"/>
          <p:cNvSpPr>
            <a:spLocks noGrp="1"/>
          </p:cNvSpPr>
          <p:nvPr>
            <p:ph type="ftr" sz="quarter" idx="11"/>
          </p:nvPr>
        </p:nvSpPr>
        <p:spPr/>
        <p:txBody>
          <a:bodyPr/>
          <a:lstStyle/>
          <a:p>
            <a:endParaRPr lang="pt-PT"/>
          </a:p>
        </p:txBody>
      </p:sp>
      <p:sp>
        <p:nvSpPr>
          <p:cNvPr id="5" name="Marcador de Posição do Número do Diapositivo 4"/>
          <p:cNvSpPr>
            <a:spLocks noGrp="1"/>
          </p:cNvSpPr>
          <p:nvPr>
            <p:ph type="sldNum" sz="quarter" idx="12"/>
          </p:nvPr>
        </p:nvSpPr>
        <p:spPr/>
        <p:txBody>
          <a:bodyPr/>
          <a:lstStyle/>
          <a:p>
            <a:fld id="{890095D2-8578-4C1E-B393-DCADA0BFE439}" type="slidenum">
              <a:rPr lang="pt-PT" smtClean="0"/>
              <a:t>‹nº›</a:t>
            </a:fld>
            <a:endParaRPr lang="pt-PT"/>
          </a:p>
        </p:txBody>
      </p:sp>
    </p:spTree>
    <p:extLst>
      <p:ext uri="{BB962C8B-B14F-4D97-AF65-F5344CB8AC3E}">
        <p14:creationId xmlns:p14="http://schemas.microsoft.com/office/powerpoint/2010/main" val="41162216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Marcador de Posição da Data 1"/>
          <p:cNvSpPr>
            <a:spLocks noGrp="1"/>
          </p:cNvSpPr>
          <p:nvPr>
            <p:ph type="dt" sz="half" idx="10"/>
          </p:nvPr>
        </p:nvSpPr>
        <p:spPr/>
        <p:txBody>
          <a:bodyPr/>
          <a:lstStyle/>
          <a:p>
            <a:fld id="{D0E4E55A-B56E-48F7-8B32-5F6EA966DC33}" type="datetimeFigureOut">
              <a:rPr lang="pt-PT" smtClean="0"/>
              <a:t>12/08/2024</a:t>
            </a:fld>
            <a:endParaRPr lang="pt-PT"/>
          </a:p>
        </p:txBody>
      </p:sp>
      <p:sp>
        <p:nvSpPr>
          <p:cNvPr id="3" name="Marcador de Posição do Rodapé 2"/>
          <p:cNvSpPr>
            <a:spLocks noGrp="1"/>
          </p:cNvSpPr>
          <p:nvPr>
            <p:ph type="ftr" sz="quarter" idx="11"/>
          </p:nvPr>
        </p:nvSpPr>
        <p:spPr/>
        <p:txBody>
          <a:bodyPr/>
          <a:lstStyle/>
          <a:p>
            <a:endParaRPr lang="pt-PT"/>
          </a:p>
        </p:txBody>
      </p:sp>
      <p:sp>
        <p:nvSpPr>
          <p:cNvPr id="4" name="Marcador de Posição do Número do Diapositivo 3"/>
          <p:cNvSpPr>
            <a:spLocks noGrp="1"/>
          </p:cNvSpPr>
          <p:nvPr>
            <p:ph type="sldNum" sz="quarter" idx="12"/>
          </p:nvPr>
        </p:nvSpPr>
        <p:spPr/>
        <p:txBody>
          <a:bodyPr/>
          <a:lstStyle/>
          <a:p>
            <a:fld id="{890095D2-8578-4C1E-B393-DCADA0BFE439}" type="slidenum">
              <a:rPr lang="pt-PT" smtClean="0"/>
              <a:t>‹nº›</a:t>
            </a:fld>
            <a:endParaRPr lang="pt-PT"/>
          </a:p>
        </p:txBody>
      </p:sp>
    </p:spTree>
    <p:extLst>
      <p:ext uri="{BB962C8B-B14F-4D97-AF65-F5344CB8AC3E}">
        <p14:creationId xmlns:p14="http://schemas.microsoft.com/office/powerpoint/2010/main" val="4936714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PT" smtClean="0"/>
              <a:t>Clique para editar o estilo</a:t>
            </a:r>
            <a:endParaRPr lang="pt-PT"/>
          </a:p>
        </p:txBody>
      </p:sp>
      <p:sp>
        <p:nvSpPr>
          <p:cNvPr id="3" name="Marcador de Posição de Conteú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4" name="Marcador de Posição do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smtClean="0"/>
              <a:t>Editar os estilos de texto do Modelo Global</a:t>
            </a:r>
          </a:p>
        </p:txBody>
      </p:sp>
      <p:sp>
        <p:nvSpPr>
          <p:cNvPr id="5" name="Marcador de Posição da Data 4"/>
          <p:cNvSpPr>
            <a:spLocks noGrp="1"/>
          </p:cNvSpPr>
          <p:nvPr>
            <p:ph type="dt" sz="half" idx="10"/>
          </p:nvPr>
        </p:nvSpPr>
        <p:spPr/>
        <p:txBody>
          <a:bodyPr/>
          <a:lstStyle/>
          <a:p>
            <a:fld id="{D0E4E55A-B56E-48F7-8B32-5F6EA966DC33}" type="datetimeFigureOut">
              <a:rPr lang="pt-PT" smtClean="0"/>
              <a:t>12/08/2024</a:t>
            </a:fld>
            <a:endParaRPr lang="pt-PT"/>
          </a:p>
        </p:txBody>
      </p:sp>
      <p:sp>
        <p:nvSpPr>
          <p:cNvPr id="6" name="Marcador de Posição do Rodapé 5"/>
          <p:cNvSpPr>
            <a:spLocks noGrp="1"/>
          </p:cNvSpPr>
          <p:nvPr>
            <p:ph type="ftr" sz="quarter" idx="11"/>
          </p:nvPr>
        </p:nvSpPr>
        <p:spPr/>
        <p:txBody>
          <a:bodyPr/>
          <a:lstStyle/>
          <a:p>
            <a:endParaRPr lang="pt-PT"/>
          </a:p>
        </p:txBody>
      </p:sp>
      <p:sp>
        <p:nvSpPr>
          <p:cNvPr id="7" name="Marcador de Posição do Número do Diapositivo 6"/>
          <p:cNvSpPr>
            <a:spLocks noGrp="1"/>
          </p:cNvSpPr>
          <p:nvPr>
            <p:ph type="sldNum" sz="quarter" idx="12"/>
          </p:nvPr>
        </p:nvSpPr>
        <p:spPr/>
        <p:txBody>
          <a:bodyPr/>
          <a:lstStyle/>
          <a:p>
            <a:fld id="{890095D2-8578-4C1E-B393-DCADA0BFE439}" type="slidenum">
              <a:rPr lang="pt-PT" smtClean="0"/>
              <a:t>‹nº›</a:t>
            </a:fld>
            <a:endParaRPr lang="pt-PT"/>
          </a:p>
        </p:txBody>
      </p:sp>
    </p:spTree>
    <p:extLst>
      <p:ext uri="{BB962C8B-B14F-4D97-AF65-F5344CB8AC3E}">
        <p14:creationId xmlns:p14="http://schemas.microsoft.com/office/powerpoint/2010/main" val="41269168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PT" smtClean="0"/>
              <a:t>Clique para editar o estilo</a:t>
            </a:r>
            <a:endParaRPr lang="pt-PT"/>
          </a:p>
        </p:txBody>
      </p:sp>
      <p:sp>
        <p:nvSpPr>
          <p:cNvPr id="3" name="Marcador de Posição da Imagem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PT"/>
          </a:p>
        </p:txBody>
      </p:sp>
      <p:sp>
        <p:nvSpPr>
          <p:cNvPr id="4" name="Marcador de Posição do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smtClean="0"/>
              <a:t>Editar os estilos de texto do Modelo Global</a:t>
            </a:r>
          </a:p>
        </p:txBody>
      </p:sp>
      <p:sp>
        <p:nvSpPr>
          <p:cNvPr id="5" name="Marcador de Posição da Data 4"/>
          <p:cNvSpPr>
            <a:spLocks noGrp="1"/>
          </p:cNvSpPr>
          <p:nvPr>
            <p:ph type="dt" sz="half" idx="10"/>
          </p:nvPr>
        </p:nvSpPr>
        <p:spPr/>
        <p:txBody>
          <a:bodyPr/>
          <a:lstStyle/>
          <a:p>
            <a:fld id="{D0E4E55A-B56E-48F7-8B32-5F6EA966DC33}" type="datetimeFigureOut">
              <a:rPr lang="pt-PT" smtClean="0"/>
              <a:t>12/08/2024</a:t>
            </a:fld>
            <a:endParaRPr lang="pt-PT"/>
          </a:p>
        </p:txBody>
      </p:sp>
      <p:sp>
        <p:nvSpPr>
          <p:cNvPr id="6" name="Marcador de Posição do Rodapé 5"/>
          <p:cNvSpPr>
            <a:spLocks noGrp="1"/>
          </p:cNvSpPr>
          <p:nvPr>
            <p:ph type="ftr" sz="quarter" idx="11"/>
          </p:nvPr>
        </p:nvSpPr>
        <p:spPr/>
        <p:txBody>
          <a:bodyPr/>
          <a:lstStyle/>
          <a:p>
            <a:endParaRPr lang="pt-PT"/>
          </a:p>
        </p:txBody>
      </p:sp>
      <p:sp>
        <p:nvSpPr>
          <p:cNvPr id="7" name="Marcador de Posição do Número do Diapositivo 6"/>
          <p:cNvSpPr>
            <a:spLocks noGrp="1"/>
          </p:cNvSpPr>
          <p:nvPr>
            <p:ph type="sldNum" sz="quarter" idx="12"/>
          </p:nvPr>
        </p:nvSpPr>
        <p:spPr/>
        <p:txBody>
          <a:bodyPr/>
          <a:lstStyle/>
          <a:p>
            <a:fld id="{890095D2-8578-4C1E-B393-DCADA0BFE439}" type="slidenum">
              <a:rPr lang="pt-PT" smtClean="0"/>
              <a:t>‹nº›</a:t>
            </a:fld>
            <a:endParaRPr lang="pt-PT"/>
          </a:p>
        </p:txBody>
      </p:sp>
    </p:spTree>
    <p:extLst>
      <p:ext uri="{BB962C8B-B14F-4D97-AF65-F5344CB8AC3E}">
        <p14:creationId xmlns:p14="http://schemas.microsoft.com/office/powerpoint/2010/main" val="454964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PT" smtClean="0"/>
              <a:t>Clique para editar o estilo</a:t>
            </a:r>
            <a:endParaRPr lang="pt-PT"/>
          </a:p>
        </p:txBody>
      </p:sp>
      <p:sp>
        <p:nvSpPr>
          <p:cNvPr id="3" name="Marcador de Posição do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4" name="Marcador de Posição da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E4E55A-B56E-48F7-8B32-5F6EA966DC33}" type="datetimeFigureOut">
              <a:rPr lang="pt-PT" smtClean="0"/>
              <a:t>12/08/2024</a:t>
            </a:fld>
            <a:endParaRPr lang="pt-PT"/>
          </a:p>
        </p:txBody>
      </p:sp>
      <p:sp>
        <p:nvSpPr>
          <p:cNvPr id="5" name="Marcador de Posição do Rodapé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PT"/>
          </a:p>
        </p:txBody>
      </p:sp>
      <p:sp>
        <p:nvSpPr>
          <p:cNvPr id="6" name="Marcador de Posição do Número do Diapositivo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0095D2-8578-4C1E-B393-DCADA0BFE439}" type="slidenum">
              <a:rPr lang="pt-PT" smtClean="0"/>
              <a:t>‹nº›</a:t>
            </a:fld>
            <a:endParaRPr lang="pt-PT"/>
          </a:p>
        </p:txBody>
      </p:sp>
    </p:spTree>
    <p:extLst>
      <p:ext uri="{BB962C8B-B14F-4D97-AF65-F5344CB8AC3E}">
        <p14:creationId xmlns:p14="http://schemas.microsoft.com/office/powerpoint/2010/main" val="8630850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osição de Conteúdo 2"/>
          <p:cNvSpPr>
            <a:spLocks noGrp="1"/>
          </p:cNvSpPr>
          <p:nvPr>
            <p:ph idx="1"/>
          </p:nvPr>
        </p:nvSpPr>
        <p:spPr>
          <a:xfrm>
            <a:off x="0" y="0"/>
            <a:ext cx="12192000" cy="6858000"/>
          </a:xfrm>
        </p:spPr>
        <p:txBody>
          <a:bodyPr/>
          <a:lstStyle/>
          <a:p>
            <a:endParaRPr lang="pt-PT" dirty="0"/>
          </a:p>
        </p:txBody>
      </p:sp>
      <p:grpSp>
        <p:nvGrpSpPr>
          <p:cNvPr id="4" name="Group 36"/>
          <p:cNvGrpSpPr>
            <a:grpSpLocks/>
          </p:cNvGrpSpPr>
          <p:nvPr/>
        </p:nvGrpSpPr>
        <p:grpSpPr bwMode="auto">
          <a:xfrm>
            <a:off x="0" y="0"/>
            <a:ext cx="12192000" cy="6857727"/>
            <a:chOff x="-4923" y="854"/>
            <a:chExt cx="19200" cy="10800"/>
          </a:xfrm>
        </p:grpSpPr>
        <p:sp>
          <p:nvSpPr>
            <p:cNvPr id="5" name="Freeform 37"/>
            <p:cNvSpPr>
              <a:spLocks/>
            </p:cNvSpPr>
            <p:nvPr/>
          </p:nvSpPr>
          <p:spPr bwMode="auto">
            <a:xfrm>
              <a:off x="-4923" y="854"/>
              <a:ext cx="19200" cy="10800"/>
            </a:xfrm>
            <a:custGeom>
              <a:avLst/>
              <a:gdLst>
                <a:gd name="T0" fmla="*/ 0 w 9354"/>
                <a:gd name="T1" fmla="*/ 13606 h 13606"/>
                <a:gd name="T2" fmla="*/ 9354 w 9354"/>
                <a:gd name="T3" fmla="*/ 13606 h 13606"/>
                <a:gd name="T4" fmla="*/ 9354 w 9354"/>
                <a:gd name="T5" fmla="*/ 0 h 13606"/>
                <a:gd name="T6" fmla="*/ 0 w 9354"/>
                <a:gd name="T7" fmla="*/ 0 h 13606"/>
                <a:gd name="T8" fmla="*/ 0 w 9354"/>
                <a:gd name="T9" fmla="*/ 13606 h 13606"/>
              </a:gdLst>
              <a:ahLst/>
              <a:cxnLst>
                <a:cxn ang="0">
                  <a:pos x="T0" y="T1"/>
                </a:cxn>
                <a:cxn ang="0">
                  <a:pos x="T2" y="T3"/>
                </a:cxn>
                <a:cxn ang="0">
                  <a:pos x="T4" y="T5"/>
                </a:cxn>
                <a:cxn ang="0">
                  <a:pos x="T6" y="T7"/>
                </a:cxn>
                <a:cxn ang="0">
                  <a:pos x="T8" y="T9"/>
                </a:cxn>
              </a:cxnLst>
              <a:rect l="0" t="0" r="r" b="b"/>
              <a:pathLst>
                <a:path w="9354" h="13606">
                  <a:moveTo>
                    <a:pt x="0" y="13606"/>
                  </a:moveTo>
                  <a:lnTo>
                    <a:pt x="9354" y="13606"/>
                  </a:lnTo>
                  <a:lnTo>
                    <a:pt x="9354" y="0"/>
                  </a:lnTo>
                  <a:lnTo>
                    <a:pt x="0" y="0"/>
                  </a:lnTo>
                  <a:lnTo>
                    <a:pt x="0" y="13606"/>
                  </a:lnTo>
                </a:path>
              </a:pathLst>
            </a:custGeom>
            <a:solidFill>
              <a:srgbClr val="03123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pt-PT"/>
            </a:p>
          </p:txBody>
        </p:sp>
      </p:grpSp>
      <p:sp>
        <p:nvSpPr>
          <p:cNvPr id="2" name="Retângulo 1"/>
          <p:cNvSpPr/>
          <p:nvPr/>
        </p:nvSpPr>
        <p:spPr>
          <a:xfrm>
            <a:off x="3048000" y="2690336"/>
            <a:ext cx="6096000" cy="2677656"/>
          </a:xfrm>
          <a:prstGeom prst="rect">
            <a:avLst/>
          </a:prstGeom>
        </p:spPr>
        <p:txBody>
          <a:bodyPr>
            <a:spAutoFit/>
          </a:bodyPr>
          <a:lstStyle/>
          <a:p>
            <a:pPr algn="ctr"/>
            <a:r>
              <a:rPr lang="pt-PT" sz="2800" b="1" dirty="0">
                <a:solidFill>
                  <a:schemeClr val="bg1"/>
                </a:solidFill>
                <a:latin typeface="Arial" panose="020B0604020202020204" pitchFamily="34" charset="0"/>
                <a:cs typeface="Arial" panose="020B0604020202020204" pitchFamily="34" charset="0"/>
              </a:rPr>
              <a:t>Estratégica de notoriedade, comunicação e visibilidade dos Fundos Europeus para</a:t>
            </a:r>
            <a:endParaRPr lang="pt-PT" sz="2800" dirty="0">
              <a:solidFill>
                <a:schemeClr val="bg1"/>
              </a:solidFill>
              <a:latin typeface="Arial" panose="020B0604020202020204" pitchFamily="34" charset="0"/>
              <a:cs typeface="Arial" panose="020B0604020202020204" pitchFamily="34" charset="0"/>
            </a:endParaRPr>
          </a:p>
          <a:p>
            <a:pPr algn="ctr"/>
            <a:r>
              <a:rPr lang="en-US" sz="2800" b="1" dirty="0">
                <a:solidFill>
                  <a:schemeClr val="bg1"/>
                </a:solidFill>
                <a:latin typeface="Arial" panose="020B0604020202020204" pitchFamily="34" charset="0"/>
                <a:cs typeface="Arial" panose="020B0604020202020204" pitchFamily="34" charset="0"/>
              </a:rPr>
              <a:t>a área dos Assuntos Internos</a:t>
            </a:r>
            <a:endParaRPr lang="pt-PT" sz="2800" dirty="0">
              <a:solidFill>
                <a:schemeClr val="bg1"/>
              </a:solidFill>
              <a:latin typeface="Arial" panose="020B0604020202020204" pitchFamily="34" charset="0"/>
              <a:cs typeface="Arial" panose="020B0604020202020204" pitchFamily="34" charset="0"/>
            </a:endParaRPr>
          </a:p>
          <a:p>
            <a:pPr algn="ctr"/>
            <a:r>
              <a:rPr lang="en-US" sz="2800" b="1" dirty="0">
                <a:solidFill>
                  <a:schemeClr val="bg1"/>
                </a:solidFill>
                <a:latin typeface="Arial" panose="020B0604020202020204" pitchFamily="34" charset="0"/>
                <a:cs typeface="Arial" panose="020B0604020202020204" pitchFamily="34" charset="0"/>
              </a:rPr>
              <a:t>2021-2027:</a:t>
            </a:r>
            <a:endParaRPr lang="pt-PT" sz="2800" dirty="0">
              <a:solidFill>
                <a:schemeClr val="bg1"/>
              </a:solidFill>
              <a:latin typeface="Arial" panose="020B0604020202020204" pitchFamily="34" charset="0"/>
              <a:cs typeface="Arial" panose="020B0604020202020204" pitchFamily="34" charset="0"/>
            </a:endParaRPr>
          </a:p>
          <a:p>
            <a:pPr algn="ctr"/>
            <a:r>
              <a:rPr lang="en-US" sz="2800" b="1" dirty="0">
                <a:solidFill>
                  <a:srgbClr val="92D050"/>
                </a:solidFill>
                <a:latin typeface="Arial" panose="020B0604020202020204" pitchFamily="34" charset="0"/>
                <a:cs typeface="Arial" panose="020B0604020202020204" pitchFamily="34" charset="0"/>
              </a:rPr>
              <a:t>Portugal Protege 21-27</a:t>
            </a:r>
            <a:endParaRPr lang="pt-PT" sz="2800" dirty="0">
              <a:solidFill>
                <a:srgbClr val="92D050"/>
              </a:solidFill>
              <a:latin typeface="Arial" panose="020B0604020202020204" pitchFamily="34" charset="0"/>
              <a:cs typeface="Arial" panose="020B0604020202020204" pitchFamily="34" charset="0"/>
            </a:endParaRPr>
          </a:p>
        </p:txBody>
      </p:sp>
      <p:pic>
        <p:nvPicPr>
          <p:cNvPr id="10" name="Imagem 9"/>
          <p:cNvPicPr>
            <a:picLocks noChangeAspect="1"/>
          </p:cNvPicPr>
          <p:nvPr/>
        </p:nvPicPr>
        <p:blipFill>
          <a:blip r:embed="rId2">
            <a:clrChange>
              <a:clrFrom>
                <a:srgbClr val="24212C"/>
              </a:clrFrom>
              <a:clrTo>
                <a:srgbClr val="24212C">
                  <a:alpha val="0"/>
                </a:srgbClr>
              </a:clrTo>
            </a:clrChange>
          </a:blip>
          <a:stretch>
            <a:fillRect/>
          </a:stretch>
        </p:blipFill>
        <p:spPr>
          <a:xfrm>
            <a:off x="4572000" y="861646"/>
            <a:ext cx="3042138" cy="1371599"/>
          </a:xfrm>
          <a:prstGeom prst="rect">
            <a:avLst/>
          </a:prstGeom>
        </p:spPr>
      </p:pic>
    </p:spTree>
    <p:extLst>
      <p:ext uri="{BB962C8B-B14F-4D97-AF65-F5344CB8AC3E}">
        <p14:creationId xmlns:p14="http://schemas.microsoft.com/office/powerpoint/2010/main" val="138382625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Posição de Conteúdo 3"/>
          <p:cNvPicPr>
            <a:picLocks noGrp="1" noChangeAspect="1"/>
          </p:cNvPicPr>
          <p:nvPr>
            <p:ph idx="1"/>
          </p:nvPr>
        </p:nvPicPr>
        <p:blipFill>
          <a:blip r:embed="rId2"/>
          <a:stretch>
            <a:fillRect/>
          </a:stretch>
        </p:blipFill>
        <p:spPr>
          <a:xfrm>
            <a:off x="0" y="0"/>
            <a:ext cx="12191999" cy="6858000"/>
          </a:xfrm>
          <a:prstGeom prst="rect">
            <a:avLst/>
          </a:prstGeom>
        </p:spPr>
      </p:pic>
      <p:sp>
        <p:nvSpPr>
          <p:cNvPr id="8" name="Retângulo 7"/>
          <p:cNvSpPr/>
          <p:nvPr/>
        </p:nvSpPr>
        <p:spPr>
          <a:xfrm>
            <a:off x="7543799" y="2151728"/>
            <a:ext cx="3724835" cy="2646878"/>
          </a:xfrm>
          <a:prstGeom prst="rect">
            <a:avLst/>
          </a:prstGeom>
        </p:spPr>
        <p:txBody>
          <a:bodyPr wrap="square">
            <a:spAutoFit/>
          </a:bodyPr>
          <a:lstStyle/>
          <a:p>
            <a:r>
              <a:rPr lang="pt-PT" dirty="0" smtClean="0">
                <a:solidFill>
                  <a:schemeClr val="bg1"/>
                </a:solidFill>
                <a:latin typeface="Arial" panose="020B0604020202020204" pitchFamily="34" charset="0"/>
                <a:cs typeface="Arial" panose="020B0604020202020204" pitchFamily="34" charset="0"/>
              </a:rPr>
              <a:t>04</a:t>
            </a:r>
            <a:endParaRPr lang="pt-PT" dirty="0">
              <a:solidFill>
                <a:schemeClr val="bg1"/>
              </a:solidFill>
              <a:latin typeface="Arial" panose="020B0604020202020204" pitchFamily="34" charset="0"/>
              <a:cs typeface="Arial" panose="020B0604020202020204" pitchFamily="34" charset="0"/>
            </a:endParaRPr>
          </a:p>
          <a:p>
            <a:endParaRPr lang="pt-PT" dirty="0">
              <a:solidFill>
                <a:schemeClr val="bg1"/>
              </a:solidFill>
              <a:latin typeface="Arial" panose="020B0604020202020204" pitchFamily="34" charset="0"/>
              <a:cs typeface="Arial" panose="020B0604020202020204" pitchFamily="34" charset="0"/>
            </a:endParaRPr>
          </a:p>
          <a:p>
            <a:r>
              <a:rPr lang="pt-PT" dirty="0" smtClean="0">
                <a:solidFill>
                  <a:schemeClr val="bg1"/>
                </a:solidFill>
                <a:latin typeface="Arial" panose="020B0604020202020204" pitchFamily="34" charset="0"/>
                <a:cs typeface="Arial" panose="020B0604020202020204" pitchFamily="34" charset="0"/>
              </a:rPr>
              <a:t>Princípios</a:t>
            </a:r>
            <a:endParaRPr lang="pt-PT" dirty="0">
              <a:solidFill>
                <a:schemeClr val="bg1"/>
              </a:solidFill>
              <a:latin typeface="Arial" panose="020B0604020202020204" pitchFamily="34" charset="0"/>
              <a:cs typeface="Arial" panose="020B0604020202020204" pitchFamily="34" charset="0"/>
            </a:endParaRPr>
          </a:p>
          <a:p>
            <a:endParaRPr lang="pt-PT" dirty="0">
              <a:solidFill>
                <a:schemeClr val="bg1"/>
              </a:solidFill>
              <a:latin typeface="Arial" panose="020B0604020202020204" pitchFamily="34" charset="0"/>
              <a:cs typeface="Arial" panose="020B0604020202020204" pitchFamily="34" charset="0"/>
            </a:endParaRPr>
          </a:p>
          <a:p>
            <a:endParaRPr lang="pt-PT" sz="1200" dirty="0" smtClean="0">
              <a:solidFill>
                <a:schemeClr val="bg1"/>
              </a:solidFill>
              <a:latin typeface="Arial" panose="020B0604020202020204" pitchFamily="34" charset="0"/>
              <a:cs typeface="Arial" panose="020B0604020202020204" pitchFamily="34" charset="0"/>
            </a:endParaRPr>
          </a:p>
          <a:p>
            <a:endParaRPr lang="pt-PT" sz="1200" dirty="0" smtClean="0">
              <a:solidFill>
                <a:schemeClr val="bg1"/>
              </a:solidFill>
              <a:latin typeface="Arial" panose="020B0604020202020204" pitchFamily="34" charset="0"/>
              <a:cs typeface="Arial" panose="020B0604020202020204" pitchFamily="34" charset="0"/>
            </a:endParaRPr>
          </a:p>
          <a:p>
            <a:endParaRPr lang="pt-PT" sz="1200" dirty="0">
              <a:solidFill>
                <a:schemeClr val="bg1"/>
              </a:solidFill>
              <a:latin typeface="Arial" panose="020B0604020202020204" pitchFamily="34" charset="0"/>
              <a:cs typeface="Arial" panose="020B0604020202020204" pitchFamily="34" charset="0"/>
            </a:endParaRPr>
          </a:p>
          <a:p>
            <a:endParaRPr lang="pt-PT" sz="1200" dirty="0" smtClean="0">
              <a:solidFill>
                <a:schemeClr val="bg1"/>
              </a:solidFill>
              <a:latin typeface="Arial" panose="020B0604020202020204" pitchFamily="34" charset="0"/>
              <a:cs typeface="Arial" panose="020B0604020202020204" pitchFamily="34" charset="0"/>
            </a:endParaRPr>
          </a:p>
          <a:p>
            <a:endParaRPr lang="pt-PT" sz="1200" dirty="0" smtClean="0">
              <a:solidFill>
                <a:schemeClr val="bg1"/>
              </a:solidFill>
              <a:latin typeface="Arial" panose="020B0604020202020204" pitchFamily="34" charset="0"/>
              <a:cs typeface="Arial" panose="020B0604020202020204" pitchFamily="34" charset="0"/>
            </a:endParaRPr>
          </a:p>
          <a:p>
            <a:endParaRPr lang="pt-PT" sz="1200" dirty="0" smtClean="0">
              <a:solidFill>
                <a:schemeClr val="bg1"/>
              </a:solidFill>
              <a:latin typeface="Arial" panose="020B0604020202020204" pitchFamily="34" charset="0"/>
              <a:cs typeface="Arial" panose="020B0604020202020204" pitchFamily="34" charset="0"/>
            </a:endParaRPr>
          </a:p>
          <a:p>
            <a:r>
              <a:rPr lang="pt-PT" sz="1100" dirty="0" smtClean="0">
                <a:solidFill>
                  <a:schemeClr val="bg1"/>
                </a:solidFill>
                <a:latin typeface="Arial" panose="020B0604020202020204" pitchFamily="34" charset="0"/>
                <a:cs typeface="Arial" panose="020B0604020202020204" pitchFamily="34" charset="0"/>
              </a:rPr>
              <a:t>Quadro Financeiro Plurianual para área dos Assuntos</a:t>
            </a:r>
          </a:p>
          <a:p>
            <a:r>
              <a:rPr lang="pt-PT" sz="1100" dirty="0" smtClean="0">
                <a:solidFill>
                  <a:schemeClr val="bg1"/>
                </a:solidFill>
                <a:latin typeface="Arial" panose="020B0604020202020204" pitchFamily="34" charset="0"/>
                <a:cs typeface="Arial" panose="020B0604020202020204" pitchFamily="34" charset="0"/>
              </a:rPr>
              <a:t>Internos 2021-2027</a:t>
            </a:r>
            <a:endParaRPr lang="pt-PT" sz="11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291325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6"/>
            <a:ext cx="10515600" cy="803917"/>
          </a:xfrm>
        </p:spPr>
        <p:txBody>
          <a:bodyPr>
            <a:normAutofit fontScale="90000"/>
          </a:bodyPr>
          <a:lstStyle/>
          <a:p>
            <a:r>
              <a:rPr lang="pt-PT" sz="2400" dirty="0" smtClean="0">
                <a:latin typeface="Arial" panose="020B0604020202020204" pitchFamily="34" charset="0"/>
                <a:cs typeface="Arial" panose="020B0604020202020204" pitchFamily="34" charset="0"/>
              </a:rPr>
              <a:t>04 </a:t>
            </a:r>
            <a:br>
              <a:rPr lang="pt-PT" sz="2400" dirty="0" smtClean="0">
                <a:latin typeface="Arial" panose="020B0604020202020204" pitchFamily="34" charset="0"/>
                <a:cs typeface="Arial" panose="020B0604020202020204" pitchFamily="34" charset="0"/>
              </a:rPr>
            </a:br>
            <a:r>
              <a:rPr lang="pt-PT" sz="2200" dirty="0" smtClean="0">
                <a:solidFill>
                  <a:srgbClr val="92D050"/>
                </a:solidFill>
                <a:latin typeface="Arial" panose="020B0604020202020204" pitchFamily="34" charset="0"/>
                <a:cs typeface="Arial" panose="020B0604020202020204" pitchFamily="34" charset="0"/>
              </a:rPr>
              <a:t>PRINCÍPIOS</a:t>
            </a:r>
            <a:br>
              <a:rPr lang="pt-PT" sz="2200" dirty="0" smtClean="0">
                <a:solidFill>
                  <a:srgbClr val="92D050"/>
                </a:solidFill>
                <a:latin typeface="Arial" panose="020B0604020202020204" pitchFamily="34" charset="0"/>
                <a:cs typeface="Arial" panose="020B0604020202020204" pitchFamily="34" charset="0"/>
              </a:rPr>
            </a:br>
            <a:endParaRPr lang="pt-PT" sz="2200" dirty="0">
              <a:solidFill>
                <a:srgbClr val="92D050"/>
              </a:solidFill>
              <a:latin typeface="Arial" panose="020B0604020202020204" pitchFamily="34" charset="0"/>
              <a:cs typeface="Arial" panose="020B0604020202020204" pitchFamily="34" charset="0"/>
            </a:endParaRPr>
          </a:p>
        </p:txBody>
      </p:sp>
      <p:sp>
        <p:nvSpPr>
          <p:cNvPr id="3" name="Marcador de Posição de Conteúdo 2"/>
          <p:cNvSpPr>
            <a:spLocks noGrp="1"/>
          </p:cNvSpPr>
          <p:nvPr>
            <p:ph idx="1"/>
          </p:nvPr>
        </p:nvSpPr>
        <p:spPr>
          <a:xfrm>
            <a:off x="838200" y="1608881"/>
            <a:ext cx="10515600" cy="4734046"/>
          </a:xfrm>
        </p:spPr>
        <p:txBody>
          <a:bodyPr/>
          <a:lstStyle/>
          <a:p>
            <a:pPr marL="0" indent="0">
              <a:buNone/>
            </a:pPr>
            <a:r>
              <a:rPr lang="pt-PT" sz="1200" dirty="0" smtClean="0">
                <a:latin typeface="Arial" panose="020B0604020202020204" pitchFamily="34" charset="0"/>
                <a:cs typeface="Arial" panose="020B0604020202020204" pitchFamily="34" charset="0"/>
              </a:rPr>
              <a:t>O desenho e implementação da Estratégia de notoriedade, comunicação e visibilidade dos fundos europeus para a área dos assuntos internos estão ancorados num conjunto de seis princípios-chave, conforme descrição infra</a:t>
            </a:r>
          </a:p>
          <a:p>
            <a:pPr marL="0" indent="0">
              <a:buNone/>
            </a:pPr>
            <a:r>
              <a:rPr lang="pt-PT" sz="1200" b="1" dirty="0" smtClean="0">
                <a:latin typeface="Arial" panose="020B0604020202020204" pitchFamily="34" charset="0"/>
                <a:cs typeface="Arial" panose="020B0604020202020204" pitchFamily="34" charset="0"/>
              </a:rPr>
              <a:t>ACESSIBILIDADE À INFORMAÇÃO</a:t>
            </a:r>
          </a:p>
          <a:p>
            <a:pPr marL="0" indent="0">
              <a:buNone/>
            </a:pPr>
            <a:r>
              <a:rPr lang="pt-PT" sz="1200" dirty="0" smtClean="0">
                <a:latin typeface="Arial" panose="020B0604020202020204" pitchFamily="34" charset="0"/>
                <a:cs typeface="Arial" panose="020B0604020202020204" pitchFamily="34" charset="0"/>
              </a:rPr>
              <a:t>Facilidade no acesso à informação sobre as oportunidades de financiamento comunitário para a área dos assuntos internos, bem como a todos os eventos e ferramentas de trabalho promovidos pelas entidades envolvidas no modelo de governança da Estratégia em apreço. A acessibilidade das pessoas com deficiência é especialmente tida em conta ao longo da execução da supradita Estratégia.</a:t>
            </a:r>
          </a:p>
          <a:p>
            <a:pPr marL="0" indent="0">
              <a:buNone/>
            </a:pPr>
            <a:r>
              <a:rPr lang="pt-PT" sz="1200" b="1" dirty="0" smtClean="0">
                <a:latin typeface="Arial" panose="020B0604020202020204" pitchFamily="34" charset="0"/>
                <a:cs typeface="Arial" panose="020B0604020202020204" pitchFamily="34" charset="0"/>
              </a:rPr>
              <a:t>TRANSPARÊNCIA E PRESTAÇÃO DE CONTAS</a:t>
            </a:r>
          </a:p>
          <a:p>
            <a:pPr marL="0" indent="0">
              <a:buNone/>
            </a:pPr>
            <a:r>
              <a:rPr lang="pt-PT" sz="1200" dirty="0" smtClean="0">
                <a:latin typeface="Arial" panose="020B0604020202020204" pitchFamily="34" charset="0"/>
                <a:cs typeface="Arial" panose="020B0604020202020204" pitchFamily="34" charset="0"/>
              </a:rPr>
              <a:t> Disponibilização das informações relevantes e em tempo útil sobre os dois programas para a área dos assuntos internos, nomeadamente: objetivos, atividades, oportunidades de financiamento, níveis de execução e lista das operações selecionadas para apoio. Para o efeito é utilizado um formato aberto e legível por máquina, tal como estabelecido no artigo 5.º, n.º 1, da Diretiva (UE) 2019/1024 do Parlamento Europeu e do Conselho, que permita que os dados sejam classificados, pesquisados, extraídos, comparados e reutilizados.</a:t>
            </a:r>
          </a:p>
          <a:p>
            <a:pPr marL="0" indent="0">
              <a:buNone/>
            </a:pPr>
            <a:r>
              <a:rPr lang="pt-PT" sz="1200" b="1" dirty="0" smtClean="0">
                <a:latin typeface="Arial" panose="020B0604020202020204" pitchFamily="34" charset="0"/>
                <a:cs typeface="Arial" panose="020B0604020202020204" pitchFamily="34" charset="0"/>
              </a:rPr>
              <a:t>IGUALDADE DE OPORTUNIDADES NO ACESSO AO FINANCIAMENTO</a:t>
            </a:r>
          </a:p>
          <a:p>
            <a:pPr marL="0" indent="0">
              <a:buNone/>
            </a:pPr>
            <a:r>
              <a:rPr lang="pt-PT" sz="1200" dirty="0" smtClean="0">
                <a:latin typeface="Arial" panose="020B0604020202020204" pitchFamily="34" charset="0"/>
                <a:cs typeface="Arial" panose="020B0604020202020204" pitchFamily="34" charset="0"/>
              </a:rPr>
              <a:t>Definição, aplicação e ampla divulgação de critérios e procedimentos que sejam transparentes e não discriminatórios, assegurando a plena igualdade de tratamento entre todas as entidades beneficiárias dos fundos europeus para a área dos assuntos internos.</a:t>
            </a:r>
          </a:p>
          <a:p>
            <a:pPr marL="0" indent="0">
              <a:buNone/>
            </a:pPr>
            <a:r>
              <a:rPr lang="pt-PT" sz="1200" b="1" dirty="0" smtClean="0">
                <a:latin typeface="Arial" panose="020B0604020202020204" pitchFamily="34" charset="0"/>
                <a:cs typeface="Arial" panose="020B0604020202020204" pitchFamily="34" charset="0"/>
              </a:rPr>
              <a:t>PARCERIA E COLABORAÇÃO INSTITUCIONAL</a:t>
            </a:r>
          </a:p>
          <a:p>
            <a:pPr marL="0" indent="0">
              <a:buNone/>
            </a:pPr>
            <a:r>
              <a:rPr lang="pt-PT" sz="1200" dirty="0" smtClean="0">
                <a:latin typeface="Arial" panose="020B0604020202020204" pitchFamily="34" charset="0"/>
                <a:cs typeface="Arial" panose="020B0604020202020204" pitchFamily="34" charset="0"/>
              </a:rPr>
              <a:t> Envolvimento ativo das entidades envolvidas no modelo de governança da Estratégia em apreço, em conformidade com as especificidades de cada fundo/instrumento, por forma a assegurar elevados níveis de eficácia, eficiência e impacto na aplicação dos fundos europeus para a área dos assuntos internos. Este envolvimento tem em conta as orientações do Código de Conduta Europeu sobre parcerias estabelecido pelo Regulamento Delegado (UE) n.º 240/2014 da Comissão.</a:t>
            </a:r>
          </a:p>
          <a:p>
            <a:pPr marL="0" indent="0">
              <a:buNone/>
            </a:pPr>
            <a:endParaRPr lang="pt-PT" sz="1200" dirty="0" smtClean="0">
              <a:latin typeface="Arial" panose="020B0604020202020204" pitchFamily="34" charset="0"/>
              <a:cs typeface="Arial" panose="020B0604020202020204" pitchFamily="34" charset="0"/>
            </a:endParaRPr>
          </a:p>
          <a:p>
            <a:pPr marL="0" indent="0">
              <a:buNone/>
            </a:pPr>
            <a:endParaRPr lang="pt-PT" sz="1200" dirty="0" smtClean="0">
              <a:latin typeface="Arial" panose="020B0604020202020204" pitchFamily="34" charset="0"/>
              <a:cs typeface="Arial" panose="020B0604020202020204" pitchFamily="34" charset="0"/>
            </a:endParaRPr>
          </a:p>
          <a:p>
            <a:endParaRPr lang="pt-PT" dirty="0"/>
          </a:p>
        </p:txBody>
      </p:sp>
      <p:pic>
        <p:nvPicPr>
          <p:cNvPr id="5" name="Imagem 4"/>
          <p:cNvPicPr>
            <a:picLocks noChangeAspect="1"/>
          </p:cNvPicPr>
          <p:nvPr/>
        </p:nvPicPr>
        <p:blipFill>
          <a:blip r:embed="rId2"/>
          <a:stretch>
            <a:fillRect/>
          </a:stretch>
        </p:blipFill>
        <p:spPr>
          <a:xfrm>
            <a:off x="9183436" y="511030"/>
            <a:ext cx="2170364" cy="256054"/>
          </a:xfrm>
          <a:prstGeom prst="rect">
            <a:avLst/>
          </a:prstGeom>
        </p:spPr>
      </p:pic>
    </p:spTree>
    <p:extLst>
      <p:ext uri="{BB962C8B-B14F-4D97-AF65-F5344CB8AC3E}">
        <p14:creationId xmlns:p14="http://schemas.microsoft.com/office/powerpoint/2010/main" val="68642124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osição de Conteúdo 2"/>
          <p:cNvSpPr>
            <a:spLocks noGrp="1"/>
          </p:cNvSpPr>
          <p:nvPr>
            <p:ph idx="1"/>
          </p:nvPr>
        </p:nvSpPr>
        <p:spPr>
          <a:xfrm>
            <a:off x="838200" y="1597306"/>
            <a:ext cx="10515600" cy="4579657"/>
          </a:xfrm>
        </p:spPr>
        <p:txBody>
          <a:bodyPr>
            <a:normAutofit/>
          </a:bodyPr>
          <a:lstStyle/>
          <a:p>
            <a:pPr marL="0" indent="0">
              <a:buNone/>
            </a:pPr>
            <a:endParaRPr lang="pt-PT" sz="1400" b="1" dirty="0" smtClean="0">
              <a:latin typeface="Arial" panose="020B0604020202020204" pitchFamily="34" charset="0"/>
              <a:cs typeface="Arial" panose="020B0604020202020204" pitchFamily="34" charset="0"/>
            </a:endParaRPr>
          </a:p>
          <a:p>
            <a:pPr marL="0" indent="0">
              <a:buNone/>
            </a:pPr>
            <a:endParaRPr lang="pt-PT" sz="1400" b="1" dirty="0">
              <a:latin typeface="Arial" panose="020B0604020202020204" pitchFamily="34" charset="0"/>
              <a:cs typeface="Arial" panose="020B0604020202020204" pitchFamily="34" charset="0"/>
            </a:endParaRPr>
          </a:p>
          <a:p>
            <a:pPr marL="0" indent="0">
              <a:buNone/>
            </a:pPr>
            <a:endParaRPr lang="pt-PT" sz="1400" b="1" dirty="0" smtClean="0">
              <a:latin typeface="Arial" panose="020B0604020202020204" pitchFamily="34" charset="0"/>
              <a:cs typeface="Arial" panose="020B0604020202020204" pitchFamily="34" charset="0"/>
            </a:endParaRPr>
          </a:p>
          <a:p>
            <a:pPr marL="0" indent="0">
              <a:buNone/>
            </a:pPr>
            <a:r>
              <a:rPr lang="pt-PT" sz="1400" b="1" dirty="0" smtClean="0">
                <a:latin typeface="Arial" panose="020B0604020202020204" pitchFamily="34" charset="0"/>
                <a:cs typeface="Arial" panose="020B0604020202020204" pitchFamily="34" charset="0"/>
              </a:rPr>
              <a:t>SUSTENTABILIDADE AMBIENTAL</a:t>
            </a:r>
          </a:p>
          <a:p>
            <a:pPr marL="0" indent="0">
              <a:buNone/>
            </a:pPr>
            <a:r>
              <a:rPr lang="pt-PT" sz="1200" dirty="0" smtClean="0">
                <a:latin typeface="Arial" panose="020B0604020202020204" pitchFamily="34" charset="0"/>
                <a:cs typeface="Arial" panose="020B0604020202020204" pitchFamily="34" charset="0"/>
              </a:rPr>
              <a:t>A consecução dos objetivos da Estratégia em apreço é feita em consonância com o objetivo de promoção do desenvolvimento sustentável estabelecido no artigo 11.º do TFUE, tendo em conta os Objetivos de Desenvolvimento Sustentável das Nações Unidas, o Acordo de Paris e o princípio de «não prejudicar significativamente».</a:t>
            </a:r>
          </a:p>
          <a:p>
            <a:pPr marL="0" indent="0">
              <a:buNone/>
            </a:pPr>
            <a:r>
              <a:rPr lang="pt-PT" sz="1400" b="1" dirty="0" smtClean="0">
                <a:latin typeface="Arial" panose="020B0604020202020204" pitchFamily="34" charset="0"/>
                <a:cs typeface="Arial" panose="020B0604020202020204" pitchFamily="34" charset="0"/>
              </a:rPr>
              <a:t>IGUALDADE ENTRE HOMENS E MULHERES</a:t>
            </a:r>
          </a:p>
          <a:p>
            <a:pPr marL="0" indent="0">
              <a:buNone/>
            </a:pPr>
            <a:r>
              <a:rPr lang="pt-PT" sz="1200" dirty="0" smtClean="0">
                <a:latin typeface="Arial" panose="020B0604020202020204" pitchFamily="34" charset="0"/>
                <a:cs typeface="Arial" panose="020B0604020202020204" pitchFamily="34" charset="0"/>
              </a:rPr>
              <a:t> A consecução dos objetivos da Estratégia em apreço assegura que a igualdade entre homens e mulheres, a </a:t>
            </a:r>
            <a:r>
              <a:rPr lang="pt-PT" sz="1200" dirty="0" err="1" smtClean="0">
                <a:latin typeface="Arial" panose="020B0604020202020204" pitchFamily="34" charset="0"/>
                <a:cs typeface="Arial" panose="020B0604020202020204" pitchFamily="34" charset="0"/>
              </a:rPr>
              <a:t>transversalização</a:t>
            </a:r>
            <a:r>
              <a:rPr lang="pt-PT" sz="1200" dirty="0" smtClean="0">
                <a:latin typeface="Arial" panose="020B0604020202020204" pitchFamily="34" charset="0"/>
                <a:cs typeface="Arial" panose="020B0604020202020204" pitchFamily="34" charset="0"/>
              </a:rPr>
              <a:t> de género e a integração de uma perspetiva de género sejam tidas em consideração e promovidas ao longo da execução, monitorização e reporte da supradita Estratégia.</a:t>
            </a:r>
            <a:endParaRPr lang="pt-PT" sz="1200" dirty="0">
              <a:latin typeface="Arial" panose="020B0604020202020204" pitchFamily="34" charset="0"/>
              <a:cs typeface="Arial" panose="020B0604020202020204" pitchFamily="34" charset="0"/>
            </a:endParaRPr>
          </a:p>
        </p:txBody>
      </p:sp>
      <p:pic>
        <p:nvPicPr>
          <p:cNvPr id="2" name="Imagem 1"/>
          <p:cNvPicPr>
            <a:picLocks noChangeAspect="1"/>
          </p:cNvPicPr>
          <p:nvPr/>
        </p:nvPicPr>
        <p:blipFill>
          <a:blip r:embed="rId2"/>
          <a:stretch>
            <a:fillRect/>
          </a:stretch>
        </p:blipFill>
        <p:spPr>
          <a:xfrm>
            <a:off x="9378102" y="598716"/>
            <a:ext cx="2170364" cy="256054"/>
          </a:xfrm>
          <a:prstGeom prst="rect">
            <a:avLst/>
          </a:prstGeom>
        </p:spPr>
      </p:pic>
    </p:spTree>
    <p:extLst>
      <p:ext uri="{BB962C8B-B14F-4D97-AF65-F5344CB8AC3E}">
        <p14:creationId xmlns:p14="http://schemas.microsoft.com/office/powerpoint/2010/main" val="321546737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Posição de Conteúdo 3"/>
          <p:cNvPicPr>
            <a:picLocks noGrp="1" noChangeAspect="1"/>
          </p:cNvPicPr>
          <p:nvPr>
            <p:ph idx="1"/>
          </p:nvPr>
        </p:nvPicPr>
        <p:blipFill>
          <a:blip r:embed="rId2"/>
          <a:stretch>
            <a:fillRect/>
          </a:stretch>
        </p:blipFill>
        <p:spPr>
          <a:xfrm>
            <a:off x="0" y="0"/>
            <a:ext cx="12191999" cy="6858000"/>
          </a:xfrm>
          <a:prstGeom prst="rect">
            <a:avLst/>
          </a:prstGeom>
        </p:spPr>
      </p:pic>
      <p:sp>
        <p:nvSpPr>
          <p:cNvPr id="6" name="Retângulo 5"/>
          <p:cNvSpPr/>
          <p:nvPr/>
        </p:nvSpPr>
        <p:spPr>
          <a:xfrm>
            <a:off x="7581417" y="1166843"/>
            <a:ext cx="4456254" cy="4431983"/>
          </a:xfrm>
          <a:prstGeom prst="rect">
            <a:avLst/>
          </a:prstGeom>
        </p:spPr>
        <p:txBody>
          <a:bodyPr wrap="square">
            <a:spAutoFit/>
          </a:bodyPr>
          <a:lstStyle/>
          <a:p>
            <a:r>
              <a:rPr lang="pt-PT" sz="2000" dirty="0" smtClean="0">
                <a:solidFill>
                  <a:schemeClr val="bg1"/>
                </a:solidFill>
                <a:latin typeface="Arial" panose="020B0604020202020204" pitchFamily="34" charset="0"/>
                <a:cs typeface="Arial" panose="020B0604020202020204" pitchFamily="34" charset="0"/>
              </a:rPr>
              <a:t>05</a:t>
            </a:r>
          </a:p>
          <a:p>
            <a:endParaRPr lang="pt-PT" sz="2000" dirty="0" smtClean="0">
              <a:solidFill>
                <a:schemeClr val="bg1"/>
              </a:solidFill>
              <a:latin typeface="Arial" panose="020B0604020202020204" pitchFamily="34" charset="0"/>
              <a:cs typeface="Arial" panose="020B0604020202020204" pitchFamily="34" charset="0"/>
            </a:endParaRPr>
          </a:p>
          <a:p>
            <a:r>
              <a:rPr lang="pt-PT" sz="2000" dirty="0" smtClean="0">
                <a:solidFill>
                  <a:schemeClr val="bg1"/>
                </a:solidFill>
                <a:latin typeface="Arial" panose="020B0604020202020204" pitchFamily="34" charset="0"/>
                <a:cs typeface="Arial" panose="020B0604020202020204" pitchFamily="34" charset="0"/>
              </a:rPr>
              <a:t>Objetivos</a:t>
            </a:r>
          </a:p>
          <a:p>
            <a:endParaRPr lang="pt-PT" sz="2000" dirty="0" smtClean="0">
              <a:solidFill>
                <a:schemeClr val="bg1"/>
              </a:solidFill>
              <a:latin typeface="Arial" panose="020B0604020202020204" pitchFamily="34" charset="0"/>
              <a:cs typeface="Arial" panose="020B0604020202020204" pitchFamily="34" charset="0"/>
            </a:endParaRPr>
          </a:p>
          <a:p>
            <a:endParaRPr lang="pt-PT" dirty="0" smtClean="0">
              <a:solidFill>
                <a:schemeClr val="bg1"/>
              </a:solidFill>
            </a:endParaRPr>
          </a:p>
          <a:p>
            <a:endParaRPr lang="pt-PT" dirty="0" smtClean="0">
              <a:solidFill>
                <a:schemeClr val="bg1"/>
              </a:solidFill>
            </a:endParaRPr>
          </a:p>
          <a:p>
            <a:endParaRPr lang="pt-PT" dirty="0" smtClean="0">
              <a:solidFill>
                <a:schemeClr val="bg1"/>
              </a:solidFill>
            </a:endParaRPr>
          </a:p>
          <a:p>
            <a:endParaRPr lang="pt-PT" dirty="0" smtClean="0">
              <a:solidFill>
                <a:schemeClr val="bg1"/>
              </a:solidFill>
            </a:endParaRPr>
          </a:p>
          <a:p>
            <a:endParaRPr lang="pt-PT" dirty="0" smtClean="0">
              <a:solidFill>
                <a:schemeClr val="bg1"/>
              </a:solidFill>
            </a:endParaRPr>
          </a:p>
          <a:p>
            <a:endParaRPr lang="pt-PT" dirty="0" smtClean="0">
              <a:solidFill>
                <a:schemeClr val="bg1"/>
              </a:solidFill>
            </a:endParaRPr>
          </a:p>
          <a:p>
            <a:endParaRPr lang="pt-PT" dirty="0" smtClean="0">
              <a:solidFill>
                <a:schemeClr val="bg1"/>
              </a:solidFill>
            </a:endParaRPr>
          </a:p>
          <a:p>
            <a:endParaRPr lang="pt-PT" dirty="0" smtClean="0">
              <a:solidFill>
                <a:schemeClr val="bg1"/>
              </a:solidFill>
            </a:endParaRPr>
          </a:p>
          <a:p>
            <a:endParaRPr lang="pt-PT" dirty="0" smtClean="0">
              <a:solidFill>
                <a:schemeClr val="bg1"/>
              </a:solidFill>
            </a:endParaRPr>
          </a:p>
          <a:p>
            <a:endParaRPr lang="pt-PT" dirty="0" smtClean="0">
              <a:solidFill>
                <a:schemeClr val="bg1"/>
              </a:solidFill>
              <a:latin typeface="Arial" panose="020B0604020202020204" pitchFamily="34" charset="0"/>
              <a:cs typeface="Arial" panose="020B0604020202020204" pitchFamily="34" charset="0"/>
            </a:endParaRPr>
          </a:p>
          <a:p>
            <a:r>
              <a:rPr lang="pt-PT" sz="1200" dirty="0" smtClean="0">
                <a:solidFill>
                  <a:schemeClr val="bg1"/>
                </a:solidFill>
                <a:latin typeface="Arial" panose="020B0604020202020204" pitchFamily="34" charset="0"/>
                <a:cs typeface="Arial" panose="020B0604020202020204" pitchFamily="34" charset="0"/>
              </a:rPr>
              <a:t>Quadro Financeiro Plurianual para área dos Assuntos</a:t>
            </a:r>
          </a:p>
          <a:p>
            <a:r>
              <a:rPr lang="pt-PT" sz="1200" dirty="0" smtClean="0">
                <a:solidFill>
                  <a:schemeClr val="bg1"/>
                </a:solidFill>
                <a:latin typeface="Arial" panose="020B0604020202020204" pitchFamily="34" charset="0"/>
                <a:cs typeface="Arial" panose="020B0604020202020204" pitchFamily="34" charset="0"/>
              </a:rPr>
              <a:t>Internos 2021-2027</a:t>
            </a:r>
            <a:endParaRPr lang="pt-PT" sz="1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38890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625032"/>
            <a:ext cx="10515600" cy="636609"/>
          </a:xfrm>
        </p:spPr>
        <p:txBody>
          <a:bodyPr>
            <a:noAutofit/>
          </a:bodyPr>
          <a:lstStyle/>
          <a:p>
            <a:r>
              <a:rPr lang="pt-PT" sz="2000" dirty="0" smtClean="0">
                <a:latin typeface="Arial" panose="020B0604020202020204" pitchFamily="34" charset="0"/>
                <a:cs typeface="Arial" panose="020B0604020202020204" pitchFamily="34" charset="0"/>
              </a:rPr>
              <a:t>05 </a:t>
            </a:r>
            <a:br>
              <a:rPr lang="pt-PT" sz="2000" dirty="0" smtClean="0">
                <a:latin typeface="Arial" panose="020B0604020202020204" pitchFamily="34" charset="0"/>
                <a:cs typeface="Arial" panose="020B0604020202020204" pitchFamily="34" charset="0"/>
              </a:rPr>
            </a:br>
            <a:r>
              <a:rPr lang="pt-PT" sz="2000" dirty="0" smtClean="0">
                <a:solidFill>
                  <a:srgbClr val="92D050"/>
                </a:solidFill>
                <a:latin typeface="Arial" panose="020B0604020202020204" pitchFamily="34" charset="0"/>
                <a:cs typeface="Arial" panose="020B0604020202020204" pitchFamily="34" charset="0"/>
              </a:rPr>
              <a:t>OBJETIVO ESTRATÉGICO</a:t>
            </a:r>
            <a:r>
              <a:rPr lang="pt-PT" sz="2000" dirty="0" smtClean="0"/>
              <a:t/>
            </a:r>
            <a:br>
              <a:rPr lang="pt-PT" sz="2000" dirty="0" smtClean="0"/>
            </a:br>
            <a:endParaRPr lang="pt-PT" sz="2000" dirty="0"/>
          </a:p>
        </p:txBody>
      </p:sp>
      <p:sp>
        <p:nvSpPr>
          <p:cNvPr id="3" name="Marcador de Posição de Conteúdo 2"/>
          <p:cNvSpPr>
            <a:spLocks noGrp="1"/>
          </p:cNvSpPr>
          <p:nvPr>
            <p:ph idx="1"/>
          </p:nvPr>
        </p:nvSpPr>
        <p:spPr>
          <a:xfrm>
            <a:off x="838200" y="1423686"/>
            <a:ext cx="10515600" cy="5104436"/>
          </a:xfrm>
        </p:spPr>
        <p:txBody>
          <a:bodyPr>
            <a:normAutofit fontScale="92500" lnSpcReduction="10000"/>
          </a:bodyPr>
          <a:lstStyle/>
          <a:p>
            <a:pPr marL="0" indent="0">
              <a:buNone/>
            </a:pPr>
            <a:r>
              <a:rPr lang="pt-PT" sz="1400" dirty="0" smtClean="0">
                <a:latin typeface="Arial" panose="020B0604020202020204" pitchFamily="34" charset="0"/>
                <a:cs typeface="Arial" panose="020B0604020202020204" pitchFamily="34" charset="0"/>
              </a:rPr>
              <a:t>Projetar uma imagem de excelência da marca “Portugal Protege 21-27”, contribuindo ativamente para o sucesso dos seus objetivos, estratégias e projetos, assim como formar uma perceção positiva da população em relação aos Fundos Europeus para a área dos Assuntos Internos.</a:t>
            </a:r>
          </a:p>
          <a:p>
            <a:pPr marL="0" indent="0">
              <a:buNone/>
            </a:pPr>
            <a:r>
              <a:rPr lang="pt-PT" sz="1400" b="1" dirty="0" smtClean="0">
                <a:solidFill>
                  <a:srgbClr val="92D050"/>
                </a:solidFill>
                <a:latin typeface="Arial" panose="020B0604020202020204" pitchFamily="34" charset="0"/>
                <a:cs typeface="Arial" panose="020B0604020202020204" pitchFamily="34" charset="0"/>
              </a:rPr>
              <a:t>OBJETIVOS ESPECÍFICOS </a:t>
            </a:r>
          </a:p>
          <a:p>
            <a:pPr marL="0" indent="0">
              <a:buNone/>
            </a:pPr>
            <a:r>
              <a:rPr lang="pt-PT" sz="1400" b="1" dirty="0" smtClean="0">
                <a:latin typeface="Arial" panose="020B0604020202020204" pitchFamily="34" charset="0"/>
                <a:cs typeface="Arial" panose="020B0604020202020204" pitchFamily="34" charset="0"/>
              </a:rPr>
              <a:t>ASSESSORIA MEDIÁTICA</a:t>
            </a:r>
          </a:p>
          <a:p>
            <a:r>
              <a:rPr lang="pt-PT" sz="1300" dirty="0" smtClean="0">
                <a:latin typeface="Arial" panose="020B0604020202020204" pitchFamily="34" charset="0"/>
                <a:cs typeface="Arial" panose="020B0604020202020204" pitchFamily="34" charset="0"/>
              </a:rPr>
              <a:t>Promover uma ampla e transversal divulgação dos Fundos Europeus;</a:t>
            </a:r>
          </a:p>
          <a:p>
            <a:r>
              <a:rPr lang="pt-PT" sz="1300" dirty="0" smtClean="0">
                <a:latin typeface="Arial" panose="020B0604020202020204" pitchFamily="34" charset="0"/>
                <a:cs typeface="Arial" panose="020B0604020202020204" pitchFamily="34" charset="0"/>
              </a:rPr>
              <a:t>Divulgar as funções, competências e responsabilidades da Autoridade de Gestão, do Organismo Intermédio e das entidades beneficiárias na execução dos fundos europeus.</a:t>
            </a:r>
          </a:p>
          <a:p>
            <a:r>
              <a:rPr lang="pt-PT" sz="1300" dirty="0" smtClean="0">
                <a:latin typeface="Arial" panose="020B0604020202020204" pitchFamily="34" charset="0"/>
                <a:cs typeface="Arial" panose="020B0604020202020204" pitchFamily="34" charset="0"/>
              </a:rPr>
              <a:t>Através dos media, assegurar transparência e eficácia na comunicação;</a:t>
            </a:r>
          </a:p>
          <a:p>
            <a:r>
              <a:rPr lang="pt-PT" sz="1300" dirty="0" smtClean="0">
                <a:latin typeface="Arial" panose="020B0604020202020204" pitchFamily="34" charset="0"/>
                <a:cs typeface="Arial" panose="020B0604020202020204" pitchFamily="34" charset="0"/>
              </a:rPr>
              <a:t>Transversalidade na colocação de notícias, artigos e eventuais entrevistas nos media durante a vigência do programa;</a:t>
            </a:r>
          </a:p>
          <a:p>
            <a:r>
              <a:rPr lang="pt-PT" sz="1300" dirty="0" smtClean="0">
                <a:latin typeface="Arial" panose="020B0604020202020204" pitchFamily="34" charset="0"/>
                <a:cs typeface="Arial" panose="020B0604020202020204" pitchFamily="34" charset="0"/>
              </a:rPr>
              <a:t>Divulgar os resultados obtidos de forma clara e objetiva;</a:t>
            </a:r>
          </a:p>
          <a:p>
            <a:r>
              <a:rPr lang="pt-PT" sz="1300" dirty="0" smtClean="0">
                <a:latin typeface="Arial" panose="020B0604020202020204" pitchFamily="34" charset="0"/>
                <a:cs typeface="Arial" panose="020B0604020202020204" pitchFamily="34" charset="0"/>
              </a:rPr>
              <a:t>Contribuir para aumentar a notoriedade e visibilidade da marca unificadora, ajudando desta forma na divulgação alargada dos apoios europeus em Portugal;</a:t>
            </a:r>
          </a:p>
          <a:p>
            <a:pPr marL="0" indent="0">
              <a:buNone/>
            </a:pPr>
            <a:r>
              <a:rPr lang="pt-PT" sz="1400" b="1" dirty="0" smtClean="0">
                <a:latin typeface="Arial" panose="020B0604020202020204" pitchFamily="34" charset="0"/>
                <a:cs typeface="Arial" panose="020B0604020202020204" pitchFamily="34" charset="0"/>
              </a:rPr>
              <a:t>COMUNICAÇÃO DIGITAL</a:t>
            </a:r>
          </a:p>
          <a:p>
            <a:r>
              <a:rPr lang="pt-PT" sz="1300" dirty="0" smtClean="0">
                <a:latin typeface="Arial" panose="020B0604020202020204" pitchFamily="34" charset="0"/>
                <a:cs typeface="Arial" panose="020B0604020202020204" pitchFamily="34" charset="0"/>
              </a:rPr>
              <a:t>Destacar nas diferentes redes sociais informação sobre os Fundos Europeus de forma apelativa e transversal aos vários públicos-alvo;</a:t>
            </a:r>
          </a:p>
          <a:p>
            <a:r>
              <a:rPr lang="pt-PT" sz="1300" dirty="0" smtClean="0">
                <a:latin typeface="Arial" panose="020B0604020202020204" pitchFamily="34" charset="0"/>
                <a:cs typeface="Arial" panose="020B0604020202020204" pitchFamily="34" charset="0"/>
              </a:rPr>
              <a:t>Construir comunidades no espaço digital em torno dos vários propósitos na aplicação dos Fundos Europeus;</a:t>
            </a:r>
          </a:p>
          <a:p>
            <a:r>
              <a:rPr lang="pt-PT" sz="1300" dirty="0" smtClean="0">
                <a:latin typeface="Arial" panose="020B0604020202020204" pitchFamily="34" charset="0"/>
                <a:cs typeface="Arial" panose="020B0604020202020204" pitchFamily="34" charset="0"/>
              </a:rPr>
              <a:t>Criar e consolidar uma presença digital, tanto no website, como nas redes sociais;</a:t>
            </a:r>
          </a:p>
          <a:p>
            <a:r>
              <a:rPr lang="pt-PT" sz="1300" dirty="0" smtClean="0">
                <a:latin typeface="Arial" panose="020B0604020202020204" pitchFamily="34" charset="0"/>
                <a:cs typeface="Arial" panose="020B0604020202020204" pitchFamily="34" charset="0"/>
              </a:rPr>
              <a:t>Promover a literacia de forma apelativa e criativa sobre tudo o que esteja relacionado com os Fundos Europeus nas diferentes plataformas;</a:t>
            </a:r>
          </a:p>
          <a:p>
            <a:r>
              <a:rPr lang="pt-PT" sz="1300" dirty="0" smtClean="0">
                <a:latin typeface="Arial" panose="020B0604020202020204" pitchFamily="34" charset="0"/>
                <a:cs typeface="Arial" panose="020B0604020202020204" pitchFamily="34" charset="0"/>
              </a:rPr>
              <a:t>Combater a desinformação relativa à execução dos Fundos Europeus no espaço digital;</a:t>
            </a:r>
          </a:p>
          <a:p>
            <a:r>
              <a:rPr lang="pt-PT" sz="1300" dirty="0" smtClean="0">
                <a:latin typeface="Arial" panose="020B0604020202020204" pitchFamily="34" charset="0"/>
                <a:cs typeface="Arial" panose="020B0604020202020204" pitchFamily="34" charset="0"/>
              </a:rPr>
              <a:t>Promover uma interação sistemática com as entidades beneficiárias, de forma a crescer no espaço digital</a:t>
            </a:r>
            <a:endParaRPr lang="pt-PT" sz="1300" dirty="0">
              <a:latin typeface="Arial" panose="020B0604020202020204" pitchFamily="34" charset="0"/>
              <a:cs typeface="Arial" panose="020B0604020202020204" pitchFamily="34" charset="0"/>
            </a:endParaRPr>
          </a:p>
        </p:txBody>
      </p:sp>
      <p:pic>
        <p:nvPicPr>
          <p:cNvPr id="5" name="Imagem 4"/>
          <p:cNvPicPr>
            <a:picLocks noChangeAspect="1"/>
          </p:cNvPicPr>
          <p:nvPr/>
        </p:nvPicPr>
        <p:blipFill>
          <a:blip r:embed="rId2"/>
          <a:stretch>
            <a:fillRect/>
          </a:stretch>
        </p:blipFill>
        <p:spPr>
          <a:xfrm>
            <a:off x="9459988" y="462987"/>
            <a:ext cx="2170364" cy="256054"/>
          </a:xfrm>
          <a:prstGeom prst="rect">
            <a:avLst/>
          </a:prstGeom>
        </p:spPr>
      </p:pic>
    </p:spTree>
    <p:extLst>
      <p:ext uri="{BB962C8B-B14F-4D97-AF65-F5344CB8AC3E}">
        <p14:creationId xmlns:p14="http://schemas.microsoft.com/office/powerpoint/2010/main" val="74732117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osição de Conteúdo 2"/>
          <p:cNvSpPr>
            <a:spLocks noGrp="1"/>
          </p:cNvSpPr>
          <p:nvPr>
            <p:ph idx="1"/>
          </p:nvPr>
        </p:nvSpPr>
        <p:spPr>
          <a:xfrm>
            <a:off x="0" y="0"/>
            <a:ext cx="12192000" cy="6858000"/>
          </a:xfrm>
          <a:solidFill>
            <a:schemeClr val="tx1"/>
          </a:solidFill>
        </p:spPr>
        <p:txBody>
          <a:bodyPr>
            <a:normAutofit fontScale="92500" lnSpcReduction="20000"/>
          </a:bodyPr>
          <a:lstStyle/>
          <a:p>
            <a:r>
              <a:rPr lang="pt-PT" dirty="0" smtClean="0"/>
              <a:t>05</a:t>
            </a:r>
          </a:p>
          <a:p>
            <a:endParaRPr lang="pt-PT" dirty="0" smtClean="0"/>
          </a:p>
          <a:p>
            <a:r>
              <a:rPr lang="pt-PT" dirty="0" smtClean="0"/>
              <a:t>Objetivos</a:t>
            </a:r>
          </a:p>
          <a:p>
            <a:endParaRPr lang="pt-PT" dirty="0" smtClean="0"/>
          </a:p>
          <a:p>
            <a:endParaRPr lang="pt-PT" dirty="0" smtClean="0"/>
          </a:p>
          <a:p>
            <a:endParaRPr lang="pt-PT" dirty="0" smtClean="0"/>
          </a:p>
          <a:p>
            <a:endParaRPr lang="pt-PT" dirty="0" smtClean="0"/>
          </a:p>
          <a:p>
            <a:endParaRPr lang="pt-PT" dirty="0" smtClean="0"/>
          </a:p>
          <a:p>
            <a:endParaRPr lang="pt-PT" dirty="0" smtClean="0"/>
          </a:p>
          <a:p>
            <a:endParaRPr lang="pt-PT" dirty="0" smtClean="0"/>
          </a:p>
          <a:p>
            <a:endParaRPr lang="pt-PT" dirty="0" smtClean="0"/>
          </a:p>
          <a:p>
            <a:endParaRPr lang="pt-PT" dirty="0" smtClean="0"/>
          </a:p>
          <a:p>
            <a:endParaRPr lang="pt-PT" dirty="0" smtClean="0"/>
          </a:p>
          <a:p>
            <a:endParaRPr lang="pt-PT" dirty="0" smtClean="0"/>
          </a:p>
          <a:p>
            <a:r>
              <a:rPr lang="pt-PT" dirty="0" smtClean="0"/>
              <a:t>Quadro Financeiro Plurianual para área dos Assuntos</a:t>
            </a:r>
          </a:p>
          <a:p>
            <a:r>
              <a:rPr lang="pt-PT" dirty="0" smtClean="0"/>
              <a:t>Internos 2021-2027</a:t>
            </a:r>
          </a:p>
          <a:p>
            <a:endParaRPr lang="pt-PT" dirty="0"/>
          </a:p>
        </p:txBody>
      </p:sp>
      <p:grpSp>
        <p:nvGrpSpPr>
          <p:cNvPr id="21" name="Group 525"/>
          <p:cNvGrpSpPr>
            <a:grpSpLocks/>
          </p:cNvGrpSpPr>
          <p:nvPr/>
        </p:nvGrpSpPr>
        <p:grpSpPr bwMode="auto">
          <a:xfrm>
            <a:off x="2065493" y="94129"/>
            <a:ext cx="2059517" cy="1735227"/>
            <a:chOff x="3037" y="318"/>
            <a:chExt cx="3215" cy="3288"/>
          </a:xfrm>
        </p:grpSpPr>
        <p:pic>
          <p:nvPicPr>
            <p:cNvPr id="23" name="Picture 53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6" y="318"/>
              <a:ext cx="1606" cy="2041"/>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528"/>
            <p:cNvGrpSpPr>
              <a:grpSpLocks/>
            </p:cNvGrpSpPr>
            <p:nvPr/>
          </p:nvGrpSpPr>
          <p:grpSpPr bwMode="auto">
            <a:xfrm>
              <a:off x="3037" y="3514"/>
              <a:ext cx="78" cy="77"/>
              <a:chOff x="3037" y="3514"/>
              <a:chExt cx="78" cy="77"/>
            </a:xfrm>
          </p:grpSpPr>
          <p:sp>
            <p:nvSpPr>
              <p:cNvPr id="27" name="Freeform 529"/>
              <p:cNvSpPr>
                <a:spLocks/>
              </p:cNvSpPr>
              <p:nvPr/>
            </p:nvSpPr>
            <p:spPr bwMode="auto">
              <a:xfrm>
                <a:off x="3037" y="3514"/>
                <a:ext cx="78" cy="77"/>
              </a:xfrm>
              <a:custGeom>
                <a:avLst/>
                <a:gdLst>
                  <a:gd name="T0" fmla="+- 0 3037 3037"/>
                  <a:gd name="T1" fmla="*/ T0 w 78"/>
                  <a:gd name="T2" fmla="+- 0 3553 3514"/>
                  <a:gd name="T3" fmla="*/ 3553 h 77"/>
                  <a:gd name="T4" fmla="+- 0 3115 3037"/>
                  <a:gd name="T5" fmla="*/ T4 w 78"/>
                  <a:gd name="T6" fmla="+- 0 3553 3514"/>
                  <a:gd name="T7" fmla="*/ 3553 h 77"/>
                </a:gdLst>
                <a:ahLst/>
                <a:cxnLst>
                  <a:cxn ang="0">
                    <a:pos x="T1" y="T3"/>
                  </a:cxn>
                  <a:cxn ang="0">
                    <a:pos x="T5" y="T7"/>
                  </a:cxn>
                </a:cxnLst>
                <a:rect l="0" t="0" r="r" b="b"/>
                <a:pathLst>
                  <a:path w="78" h="77">
                    <a:moveTo>
                      <a:pt x="0" y="39"/>
                    </a:moveTo>
                    <a:lnTo>
                      <a:pt x="78" y="39"/>
                    </a:lnTo>
                  </a:path>
                </a:pathLst>
              </a:custGeom>
              <a:noFill/>
              <a:ln w="49993">
                <a:solidFill>
                  <a:srgbClr val="EBE6E1"/>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pt-PT"/>
              </a:p>
            </p:txBody>
          </p:sp>
        </p:grpSp>
        <p:grpSp>
          <p:nvGrpSpPr>
            <p:cNvPr id="25" name="Group 526"/>
            <p:cNvGrpSpPr>
              <a:grpSpLocks/>
            </p:cNvGrpSpPr>
            <p:nvPr/>
          </p:nvGrpSpPr>
          <p:grpSpPr bwMode="auto">
            <a:xfrm>
              <a:off x="3250" y="3470"/>
              <a:ext cx="2" cy="136"/>
              <a:chOff x="3250" y="3470"/>
              <a:chExt cx="2" cy="136"/>
            </a:xfrm>
          </p:grpSpPr>
          <p:sp>
            <p:nvSpPr>
              <p:cNvPr id="26" name="Freeform 527"/>
              <p:cNvSpPr>
                <a:spLocks/>
              </p:cNvSpPr>
              <p:nvPr/>
            </p:nvSpPr>
            <p:spPr bwMode="auto">
              <a:xfrm>
                <a:off x="3250" y="3470"/>
                <a:ext cx="2" cy="136"/>
              </a:xfrm>
              <a:custGeom>
                <a:avLst/>
                <a:gdLst>
                  <a:gd name="T0" fmla="+- 0 3607 3470"/>
                  <a:gd name="T1" fmla="*/ 3607 h 136"/>
                  <a:gd name="T2" fmla="+- 0 3470 3470"/>
                  <a:gd name="T3" fmla="*/ 3470 h 136"/>
                </a:gdLst>
                <a:ahLst/>
                <a:cxnLst>
                  <a:cxn ang="0">
                    <a:pos x="0" y="T1"/>
                  </a:cxn>
                  <a:cxn ang="0">
                    <a:pos x="0" y="T3"/>
                  </a:cxn>
                </a:cxnLst>
                <a:rect l="0" t="0" r="r" b="b"/>
                <a:pathLst>
                  <a:path h="136">
                    <a:moveTo>
                      <a:pt x="0" y="137"/>
                    </a:moveTo>
                    <a:lnTo>
                      <a:pt x="0" y="0"/>
                    </a:lnTo>
                  </a:path>
                </a:pathLst>
              </a:custGeom>
              <a:noFill/>
              <a:ln w="53687">
                <a:solidFill>
                  <a:srgbClr val="EBE6E1"/>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pt-PT"/>
              </a:p>
            </p:txBody>
          </p:sp>
        </p:grpSp>
      </p:grpSp>
      <p:pic>
        <p:nvPicPr>
          <p:cNvPr id="28" name="Imagem 27"/>
          <p:cNvPicPr>
            <a:picLocks noChangeAspect="1"/>
          </p:cNvPicPr>
          <p:nvPr/>
        </p:nvPicPr>
        <p:blipFill>
          <a:blip r:embed="rId3"/>
          <a:stretch>
            <a:fillRect/>
          </a:stretch>
        </p:blipFill>
        <p:spPr>
          <a:xfrm>
            <a:off x="0" y="0"/>
            <a:ext cx="7530353" cy="6858000"/>
          </a:xfrm>
          <a:prstGeom prst="rect">
            <a:avLst/>
          </a:prstGeom>
        </p:spPr>
      </p:pic>
      <p:sp>
        <p:nvSpPr>
          <p:cNvPr id="30" name="Retângulo 29"/>
          <p:cNvSpPr/>
          <p:nvPr/>
        </p:nvSpPr>
        <p:spPr>
          <a:xfrm>
            <a:off x="7758953" y="982177"/>
            <a:ext cx="4182035" cy="4278094"/>
          </a:xfrm>
          <a:prstGeom prst="rect">
            <a:avLst/>
          </a:prstGeom>
        </p:spPr>
        <p:txBody>
          <a:bodyPr wrap="square">
            <a:spAutoFit/>
          </a:bodyPr>
          <a:lstStyle/>
          <a:p>
            <a:endParaRPr lang="pt-PT" sz="2000" dirty="0" smtClean="0">
              <a:solidFill>
                <a:schemeClr val="bg1"/>
              </a:solidFill>
              <a:latin typeface="Arial" panose="020B0604020202020204" pitchFamily="34" charset="0"/>
              <a:cs typeface="Arial" panose="020B0604020202020204" pitchFamily="34" charset="0"/>
            </a:endParaRPr>
          </a:p>
          <a:p>
            <a:r>
              <a:rPr lang="pt-PT" sz="2000" dirty="0" smtClean="0">
                <a:solidFill>
                  <a:schemeClr val="bg1"/>
                </a:solidFill>
                <a:latin typeface="Arial" panose="020B0604020202020204" pitchFamily="34" charset="0"/>
                <a:cs typeface="Arial" panose="020B0604020202020204" pitchFamily="34" charset="0"/>
              </a:rPr>
              <a:t>06</a:t>
            </a:r>
          </a:p>
          <a:p>
            <a:endParaRPr lang="pt-PT" sz="2000" dirty="0" smtClean="0">
              <a:solidFill>
                <a:schemeClr val="bg1"/>
              </a:solidFill>
              <a:latin typeface="Arial" panose="020B0604020202020204" pitchFamily="34" charset="0"/>
              <a:cs typeface="Arial" panose="020B0604020202020204" pitchFamily="34" charset="0"/>
            </a:endParaRPr>
          </a:p>
          <a:p>
            <a:r>
              <a:rPr lang="pt-PT" sz="2000" dirty="0" smtClean="0">
                <a:solidFill>
                  <a:schemeClr val="bg1"/>
                </a:solidFill>
                <a:latin typeface="Arial" panose="020B0604020202020204" pitchFamily="34" charset="0"/>
                <a:cs typeface="Arial" panose="020B0604020202020204" pitchFamily="34" charset="0"/>
              </a:rPr>
              <a:t>Segmentação e posicionamento</a:t>
            </a:r>
          </a:p>
          <a:p>
            <a:endParaRPr lang="pt-PT" sz="2400" dirty="0" smtClean="0">
              <a:solidFill>
                <a:schemeClr val="bg1"/>
              </a:solidFill>
              <a:latin typeface="Arial" panose="020B0604020202020204" pitchFamily="34" charset="0"/>
              <a:cs typeface="Arial" panose="020B0604020202020204" pitchFamily="34" charset="0"/>
            </a:endParaRPr>
          </a:p>
          <a:p>
            <a:endParaRPr lang="pt-PT" dirty="0" smtClean="0">
              <a:solidFill>
                <a:schemeClr val="bg1"/>
              </a:solidFill>
            </a:endParaRPr>
          </a:p>
          <a:p>
            <a:endParaRPr lang="pt-PT" dirty="0" smtClean="0">
              <a:solidFill>
                <a:schemeClr val="bg1"/>
              </a:solidFill>
            </a:endParaRPr>
          </a:p>
          <a:p>
            <a:endParaRPr lang="pt-PT" dirty="0" smtClean="0">
              <a:solidFill>
                <a:schemeClr val="bg1"/>
              </a:solidFill>
            </a:endParaRPr>
          </a:p>
          <a:p>
            <a:endParaRPr lang="pt-PT" dirty="0" smtClean="0">
              <a:solidFill>
                <a:schemeClr val="bg1"/>
              </a:solidFill>
            </a:endParaRPr>
          </a:p>
          <a:p>
            <a:endParaRPr lang="pt-PT" dirty="0" smtClean="0">
              <a:solidFill>
                <a:schemeClr val="bg1"/>
              </a:solidFill>
            </a:endParaRPr>
          </a:p>
          <a:p>
            <a:endParaRPr lang="pt-PT" dirty="0" smtClean="0">
              <a:solidFill>
                <a:schemeClr val="bg1"/>
              </a:solidFill>
            </a:endParaRPr>
          </a:p>
          <a:p>
            <a:endParaRPr lang="pt-PT" dirty="0" smtClean="0">
              <a:solidFill>
                <a:schemeClr val="bg1"/>
              </a:solidFill>
            </a:endParaRPr>
          </a:p>
          <a:p>
            <a:endParaRPr lang="pt-PT" dirty="0" smtClean="0">
              <a:solidFill>
                <a:schemeClr val="bg1"/>
              </a:solidFill>
              <a:latin typeface="Arial" panose="020B0604020202020204" pitchFamily="34" charset="0"/>
              <a:cs typeface="Arial" panose="020B0604020202020204" pitchFamily="34" charset="0"/>
            </a:endParaRPr>
          </a:p>
          <a:p>
            <a:r>
              <a:rPr lang="pt-PT" sz="1200" dirty="0">
                <a:solidFill>
                  <a:schemeClr val="bg1"/>
                </a:solidFill>
                <a:latin typeface="Arial" panose="020B0604020202020204" pitchFamily="34" charset="0"/>
                <a:cs typeface="Arial" panose="020B0604020202020204" pitchFamily="34" charset="0"/>
              </a:rPr>
              <a:t>Quadro Financeiro Plurianual para área dos Assuntos</a:t>
            </a:r>
          </a:p>
          <a:p>
            <a:r>
              <a:rPr lang="pt-PT" sz="1200" dirty="0">
                <a:solidFill>
                  <a:schemeClr val="bg1"/>
                </a:solidFill>
                <a:latin typeface="Arial" panose="020B0604020202020204" pitchFamily="34" charset="0"/>
                <a:cs typeface="Arial" panose="020B0604020202020204" pitchFamily="34" charset="0"/>
              </a:rPr>
              <a:t>Internos 2021-2027</a:t>
            </a:r>
          </a:p>
        </p:txBody>
      </p:sp>
    </p:spTree>
    <p:extLst>
      <p:ext uri="{BB962C8B-B14F-4D97-AF65-F5344CB8AC3E}">
        <p14:creationId xmlns:p14="http://schemas.microsoft.com/office/powerpoint/2010/main" val="250878106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09283"/>
            <a:ext cx="10672482" cy="605117"/>
          </a:xfrm>
        </p:spPr>
        <p:txBody>
          <a:bodyPr>
            <a:normAutofit fontScale="90000"/>
          </a:bodyPr>
          <a:lstStyle/>
          <a:p>
            <a:r>
              <a:rPr lang="pt-PT" sz="2200" dirty="0" smtClean="0">
                <a:latin typeface="Arial" panose="020B0604020202020204" pitchFamily="34" charset="0"/>
                <a:cs typeface="Arial" panose="020B0604020202020204" pitchFamily="34" charset="0"/>
              </a:rPr>
              <a:t>06 </a:t>
            </a:r>
            <a:br>
              <a:rPr lang="pt-PT" sz="2200" dirty="0" smtClean="0">
                <a:latin typeface="Arial" panose="020B0604020202020204" pitchFamily="34" charset="0"/>
                <a:cs typeface="Arial" panose="020B0604020202020204" pitchFamily="34" charset="0"/>
              </a:rPr>
            </a:br>
            <a:r>
              <a:rPr lang="pt-PT" sz="2200" dirty="0" smtClean="0">
                <a:solidFill>
                  <a:srgbClr val="92D050"/>
                </a:solidFill>
                <a:latin typeface="Arial" panose="020B0604020202020204" pitchFamily="34" charset="0"/>
                <a:cs typeface="Arial" panose="020B0604020202020204" pitchFamily="34" charset="0"/>
              </a:rPr>
              <a:t>SEGMENTAÇÃO E POSICIONAMENTO</a:t>
            </a:r>
            <a:r>
              <a:rPr lang="pt-PT" dirty="0" smtClean="0"/>
              <a:t/>
            </a:r>
            <a:br>
              <a:rPr lang="pt-PT" dirty="0" smtClean="0"/>
            </a:br>
            <a:endParaRPr lang="pt-PT" dirty="0"/>
          </a:p>
        </p:txBody>
      </p:sp>
      <p:sp>
        <p:nvSpPr>
          <p:cNvPr id="3" name="Marcador de Posição de Conteúdo 2"/>
          <p:cNvSpPr>
            <a:spLocks noGrp="1"/>
          </p:cNvSpPr>
          <p:nvPr>
            <p:ph idx="1"/>
          </p:nvPr>
        </p:nvSpPr>
        <p:spPr>
          <a:xfrm>
            <a:off x="838200" y="1068104"/>
            <a:ext cx="10515600" cy="5440272"/>
          </a:xfrm>
        </p:spPr>
        <p:txBody>
          <a:bodyPr>
            <a:normAutofit/>
          </a:bodyPr>
          <a:lstStyle/>
          <a:p>
            <a:pPr marL="0" indent="0">
              <a:buNone/>
            </a:pPr>
            <a:r>
              <a:rPr lang="pt-PT" sz="1400" b="1" dirty="0" smtClean="0">
                <a:latin typeface="Arial" panose="020B0604020202020204" pitchFamily="34" charset="0"/>
                <a:cs typeface="Arial" panose="020B0604020202020204" pitchFamily="34" charset="0"/>
              </a:rPr>
              <a:t>PÚBLICO-GERAL</a:t>
            </a:r>
          </a:p>
          <a:p>
            <a:pPr marL="0" indent="0">
              <a:buNone/>
            </a:pPr>
            <a:r>
              <a:rPr lang="pt-PT" sz="1200" b="1" dirty="0" smtClean="0">
                <a:solidFill>
                  <a:srgbClr val="92D050"/>
                </a:solidFill>
                <a:latin typeface="Arial" panose="020B0604020202020204" pitchFamily="34" charset="0"/>
                <a:cs typeface="Arial" panose="020B0604020202020204" pitchFamily="34" charset="0"/>
              </a:rPr>
              <a:t>Supranacional:</a:t>
            </a:r>
            <a:r>
              <a:rPr lang="pt-PT" sz="1200" b="1" dirty="0" smtClean="0">
                <a:latin typeface="Arial" panose="020B0604020202020204" pitchFamily="34" charset="0"/>
                <a:cs typeface="Arial" panose="020B0604020202020204" pitchFamily="34" charset="0"/>
              </a:rPr>
              <a:t> </a:t>
            </a:r>
            <a:r>
              <a:rPr lang="pt-PT" sz="1200" dirty="0" smtClean="0">
                <a:latin typeface="Arial" panose="020B0604020202020204" pitchFamily="34" charset="0"/>
                <a:cs typeface="Arial" panose="020B0604020202020204" pitchFamily="34" charset="0"/>
              </a:rPr>
              <a:t>Comissão Europeia; DG HOME; Nações Unidas; </a:t>
            </a:r>
            <a:r>
              <a:rPr lang="pt-PT" sz="1200" dirty="0" smtClean="0">
                <a:solidFill>
                  <a:srgbClr val="92D050"/>
                </a:solidFill>
                <a:latin typeface="Arial" panose="020B0604020202020204" pitchFamily="34" charset="0"/>
                <a:cs typeface="Arial" panose="020B0604020202020204" pitchFamily="34" charset="0"/>
              </a:rPr>
              <a:t>Nacional: </a:t>
            </a:r>
            <a:r>
              <a:rPr lang="pt-PT" sz="1200" dirty="0" smtClean="0">
                <a:latin typeface="Arial" panose="020B0604020202020204" pitchFamily="34" charset="0"/>
                <a:cs typeface="Arial" panose="020B0604020202020204" pitchFamily="34" charset="0"/>
              </a:rPr>
              <a:t>Decisores políticos; Entidades governamentais; Meios de Comunicação Social; Sociedade Civil; Estudantes; Investigadores; Docentes;  AD&amp;C; Autoridades de Auditoria (IGF e Tribunal de Contas); parceiros ambientais, organizações não governamentais e organismos responsáveis pela promoção da inclusão social, dos direitos fundamentais, dos direitos das pessoas com deficiência, da igualdade de género e da não discriminação; parceiros económicos e sociais e outros</a:t>
            </a:r>
            <a:r>
              <a:rPr lang="pt-PT" sz="1200" dirty="0" smtClean="0"/>
              <a:t>.</a:t>
            </a:r>
          </a:p>
          <a:p>
            <a:pPr marL="0" indent="0">
              <a:buNone/>
            </a:pPr>
            <a:r>
              <a:rPr lang="pt-PT" sz="1400" b="1" dirty="0" smtClean="0">
                <a:latin typeface="Arial" panose="020B0604020202020204" pitchFamily="34" charset="0"/>
                <a:cs typeface="Arial" panose="020B0604020202020204" pitchFamily="34" charset="0"/>
              </a:rPr>
              <a:t>IGFV</a:t>
            </a:r>
          </a:p>
          <a:p>
            <a:r>
              <a:rPr lang="pt-PT" sz="1200" dirty="0" smtClean="0">
                <a:latin typeface="Arial" panose="020B0604020202020204" pitchFamily="34" charset="0"/>
                <a:cs typeface="Arial" panose="020B0604020202020204" pitchFamily="34" charset="0"/>
              </a:rPr>
              <a:t>Nacionais de países terceiros; GNR ,PSP,  MNE, SSI e outros</a:t>
            </a:r>
            <a:r>
              <a:rPr lang="pt-PT" sz="1200" b="1" dirty="0" smtClean="0">
                <a:latin typeface="Arial" panose="020B0604020202020204" pitchFamily="34" charset="0"/>
                <a:cs typeface="Arial" panose="020B0604020202020204" pitchFamily="34" charset="0"/>
              </a:rPr>
              <a:t>.</a:t>
            </a:r>
          </a:p>
          <a:p>
            <a:endParaRPr lang="pt-PT" sz="1400" b="1" dirty="0" smtClean="0">
              <a:latin typeface="Arial" panose="020B0604020202020204" pitchFamily="34" charset="0"/>
              <a:cs typeface="Arial" panose="020B0604020202020204" pitchFamily="34" charset="0"/>
            </a:endParaRPr>
          </a:p>
          <a:p>
            <a:pPr marL="0" indent="0">
              <a:buNone/>
            </a:pPr>
            <a:r>
              <a:rPr lang="pt-PT" sz="1400" dirty="0" smtClean="0">
                <a:latin typeface="Arial" panose="020B0604020202020204" pitchFamily="34" charset="0"/>
                <a:cs typeface="Arial" panose="020B0604020202020204" pitchFamily="34" charset="0"/>
              </a:rPr>
              <a:t>FSI</a:t>
            </a:r>
          </a:p>
          <a:p>
            <a:r>
              <a:rPr lang="pt-PT" sz="1200" dirty="0" smtClean="0">
                <a:latin typeface="Arial" panose="020B0604020202020204" pitchFamily="34" charset="0"/>
                <a:cs typeface="Arial" panose="020B0604020202020204" pitchFamily="34" charset="0"/>
              </a:rPr>
              <a:t>Autoridades nacionais e entidades internacionais relevantes; GNR, PSP, PJ, PGR, INMLCF; SSI; Secretaria-Geral do Ministério da Justiça e outros. </a:t>
            </a:r>
          </a:p>
          <a:p>
            <a:pPr marL="0" indent="0">
              <a:buNone/>
            </a:pPr>
            <a:r>
              <a:rPr lang="pt-PT" sz="1400" b="1" dirty="0" smtClean="0">
                <a:solidFill>
                  <a:srgbClr val="92D050"/>
                </a:solidFill>
                <a:latin typeface="Arial" panose="020B0604020202020204" pitchFamily="34" charset="0"/>
                <a:cs typeface="Arial" panose="020B0604020202020204" pitchFamily="34" charset="0"/>
              </a:rPr>
              <a:t>ENTIDADES GOVERNAMENTAIS E DECISORES POLÍTICOS</a:t>
            </a:r>
          </a:p>
          <a:p>
            <a:pPr marL="0" indent="0">
              <a:buNone/>
            </a:pPr>
            <a:r>
              <a:rPr lang="pt-PT" sz="1200" b="1" dirty="0" smtClean="0">
                <a:latin typeface="Arial" panose="020B0604020202020204" pitchFamily="34" charset="0"/>
                <a:cs typeface="Arial" panose="020B0604020202020204" pitchFamily="34" charset="0"/>
              </a:rPr>
              <a:t>ESTRATÉGIA DE COMUNICAÇÃO</a:t>
            </a:r>
          </a:p>
          <a:p>
            <a:pPr marL="0" indent="0">
              <a:buNone/>
            </a:pPr>
            <a:r>
              <a:rPr lang="pt-PT" sz="1200" dirty="0" smtClean="0">
                <a:latin typeface="Arial" panose="020B0604020202020204" pitchFamily="34" charset="0"/>
                <a:cs typeface="Arial" panose="020B0604020202020204" pitchFamily="34" charset="0"/>
              </a:rPr>
              <a:t>Enquanto agentes fundamentais de decisão e execução, a forma ideal de os impactar passa por grandes eventos que promovam o debate – integrando especialistas e elementos da sociedade civil – que, com isso, coloquem os temas na agenda mediática e garantam a partilha de conhecimento sobre os Fundos Europeus para as diversas áreas em apreço.</a:t>
            </a:r>
          </a:p>
          <a:p>
            <a:pPr marL="0" indent="0">
              <a:buNone/>
            </a:pPr>
            <a:r>
              <a:rPr lang="pt-PT" sz="1200" dirty="0" smtClean="0">
                <a:latin typeface="Arial" panose="020B0604020202020204" pitchFamily="34" charset="0"/>
                <a:cs typeface="Arial" panose="020B0604020202020204" pitchFamily="34" charset="0"/>
              </a:rPr>
              <a:t>Este tipo de eventos inclui conferências, colóquios</a:t>
            </a:r>
            <a:r>
              <a:rPr lang="pt-PT" sz="1200" i="1" dirty="0" smtClean="0">
                <a:latin typeface="Arial" panose="020B0604020202020204" pitchFamily="34" charset="0"/>
                <a:cs typeface="Arial" panose="020B0604020202020204" pitchFamily="34" charset="0"/>
              </a:rPr>
              <a:t>, </a:t>
            </a:r>
            <a:r>
              <a:rPr lang="pt-PT" sz="1200" i="1" dirty="0" err="1" smtClean="0">
                <a:latin typeface="Arial" panose="020B0604020202020204" pitchFamily="34" charset="0"/>
                <a:cs typeface="Arial" panose="020B0604020202020204" pitchFamily="34" charset="0"/>
              </a:rPr>
              <a:t>webinars</a:t>
            </a:r>
            <a:r>
              <a:rPr lang="pt-PT" sz="1200" i="1" dirty="0" smtClean="0">
                <a:latin typeface="Arial" panose="020B0604020202020204" pitchFamily="34" charset="0"/>
                <a:cs typeface="Arial" panose="020B0604020202020204" pitchFamily="34" charset="0"/>
              </a:rPr>
              <a:t> </a:t>
            </a:r>
            <a:r>
              <a:rPr lang="pt-PT" sz="1200" dirty="0" smtClean="0">
                <a:latin typeface="Arial" panose="020B0604020202020204" pitchFamily="34" charset="0"/>
                <a:cs typeface="Arial" panose="020B0604020202020204" pitchFamily="34" charset="0"/>
              </a:rPr>
              <a:t>e entrevistas</a:t>
            </a:r>
            <a:r>
              <a:rPr lang="pt-PT" sz="1200" dirty="0" smtClean="0">
                <a:solidFill>
                  <a:srgbClr val="92D050"/>
                </a:solidFill>
                <a:latin typeface="Arial" panose="020B0604020202020204" pitchFamily="34" charset="0"/>
                <a:cs typeface="Arial" panose="020B0604020202020204" pitchFamily="34" charset="0"/>
              </a:rPr>
              <a:t>.</a:t>
            </a:r>
          </a:p>
          <a:p>
            <a:pPr marL="0" indent="0">
              <a:buNone/>
            </a:pPr>
            <a:r>
              <a:rPr lang="pt-PT" sz="1200" b="1" dirty="0" smtClean="0">
                <a:latin typeface="Arial" panose="020B0604020202020204" pitchFamily="34" charset="0"/>
                <a:cs typeface="Arial" panose="020B0604020202020204" pitchFamily="34" charset="0"/>
              </a:rPr>
              <a:t>TOM DE COMUNICAÇÃO</a:t>
            </a:r>
          </a:p>
          <a:p>
            <a:pPr marL="0" indent="0">
              <a:buNone/>
            </a:pPr>
            <a:r>
              <a:rPr lang="pt-PT" sz="1200" dirty="0" smtClean="0">
                <a:latin typeface="Arial" panose="020B0604020202020204" pitchFamily="34" charset="0"/>
                <a:cs typeface="Arial" panose="020B0604020202020204" pitchFamily="34" charset="0"/>
              </a:rPr>
              <a:t>Considerando o tipo de público e objetivos propostos, o tom de comunicação deverá ser formal e factual, tendo em conta a relevância dos temas.</a:t>
            </a:r>
          </a:p>
          <a:p>
            <a:pPr marL="0" indent="0">
              <a:buNone/>
            </a:pPr>
            <a:endParaRPr lang="pt-PT" sz="1400" dirty="0" smtClean="0">
              <a:solidFill>
                <a:srgbClr val="92D050"/>
              </a:solidFill>
              <a:latin typeface="Arial" panose="020B0604020202020204" pitchFamily="34" charset="0"/>
              <a:cs typeface="Arial" panose="020B0604020202020204" pitchFamily="34" charset="0"/>
            </a:endParaRPr>
          </a:p>
          <a:p>
            <a:pPr marL="0" indent="0">
              <a:buNone/>
            </a:pPr>
            <a:endParaRPr lang="pt-PT" sz="1200" dirty="0">
              <a:latin typeface="Arial" panose="020B0604020202020204" pitchFamily="34" charset="0"/>
              <a:cs typeface="Arial" panose="020B0604020202020204" pitchFamily="34" charset="0"/>
            </a:endParaRPr>
          </a:p>
        </p:txBody>
      </p:sp>
      <p:pic>
        <p:nvPicPr>
          <p:cNvPr id="5" name="Imagem 4"/>
          <p:cNvPicPr>
            <a:picLocks noChangeAspect="1"/>
          </p:cNvPicPr>
          <p:nvPr/>
        </p:nvPicPr>
        <p:blipFill>
          <a:blip r:embed="rId2"/>
          <a:stretch>
            <a:fillRect/>
          </a:stretch>
        </p:blipFill>
        <p:spPr>
          <a:xfrm>
            <a:off x="9340318" y="607171"/>
            <a:ext cx="2170364" cy="256054"/>
          </a:xfrm>
          <a:prstGeom prst="rect">
            <a:avLst/>
          </a:prstGeom>
        </p:spPr>
      </p:pic>
    </p:spTree>
    <p:extLst>
      <p:ext uri="{BB962C8B-B14F-4D97-AF65-F5344CB8AC3E}">
        <p14:creationId xmlns:p14="http://schemas.microsoft.com/office/powerpoint/2010/main" val="94260127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osição de Conteúdo 2"/>
          <p:cNvSpPr>
            <a:spLocks noGrp="1"/>
          </p:cNvSpPr>
          <p:nvPr>
            <p:ph idx="1"/>
          </p:nvPr>
        </p:nvSpPr>
        <p:spPr>
          <a:xfrm>
            <a:off x="322729" y="94128"/>
            <a:ext cx="4531659" cy="6615953"/>
          </a:xfrm>
        </p:spPr>
        <p:txBody>
          <a:bodyPr>
            <a:normAutofit lnSpcReduction="10000"/>
          </a:bodyPr>
          <a:lstStyle/>
          <a:p>
            <a:pPr marL="0" indent="0">
              <a:buNone/>
            </a:pPr>
            <a:r>
              <a:rPr lang="pt-PT" sz="1300" dirty="0" smtClean="0">
                <a:solidFill>
                  <a:srgbClr val="92D050"/>
                </a:solidFill>
                <a:latin typeface="Arial" panose="020B0604020202020204" pitchFamily="34" charset="0"/>
                <a:cs typeface="Arial" panose="020B0604020202020204" pitchFamily="34" charset="0"/>
              </a:rPr>
              <a:t>ORGANIZAÇÕES EUROPEIAS E INTERNACIONAIS</a:t>
            </a:r>
          </a:p>
          <a:p>
            <a:pPr marL="0" indent="0">
              <a:buNone/>
            </a:pPr>
            <a:r>
              <a:rPr lang="pt-PT" sz="1200" dirty="0" smtClean="0">
                <a:latin typeface="Arial" panose="020B0604020202020204" pitchFamily="34" charset="0"/>
                <a:cs typeface="Arial" panose="020B0604020202020204" pitchFamily="34" charset="0"/>
              </a:rPr>
              <a:t>ESTRATÉGIA DE COMUNICAÇÃO</a:t>
            </a:r>
          </a:p>
          <a:p>
            <a:pPr marL="0" indent="0">
              <a:buNone/>
            </a:pPr>
            <a:r>
              <a:rPr lang="pt-PT" sz="1200" dirty="0" smtClean="0">
                <a:latin typeface="Arial" panose="020B0604020202020204" pitchFamily="34" charset="0"/>
                <a:cs typeface="Arial" panose="020B0604020202020204" pitchFamily="34" charset="0"/>
              </a:rPr>
              <a:t>A aposta na comunicação com organizações europeias e internacionais como a Comissão Europeia, o ACNUR e diversas organizações internacionais, é importante na medida em que aproxima todos os cidadãos europeus, dando visibilidade às várias políticas e aos Fundos Europeus que são executados. A estratégia de comunicação passa pela realização de</a:t>
            </a:r>
            <a:r>
              <a:rPr lang="pt-PT" sz="1200" i="1" dirty="0" smtClean="0">
                <a:latin typeface="Arial" panose="020B0604020202020204" pitchFamily="34" charset="0"/>
                <a:cs typeface="Arial" panose="020B0604020202020204" pitchFamily="34" charset="0"/>
              </a:rPr>
              <a:t> </a:t>
            </a:r>
            <a:r>
              <a:rPr lang="pt-PT" sz="1200" i="1" dirty="0" err="1" smtClean="0">
                <a:latin typeface="Arial" panose="020B0604020202020204" pitchFamily="34" charset="0"/>
                <a:cs typeface="Arial" panose="020B0604020202020204" pitchFamily="34" charset="0"/>
              </a:rPr>
              <a:t>webinars</a:t>
            </a:r>
            <a:r>
              <a:rPr lang="pt-PT" sz="1200" dirty="0" smtClean="0">
                <a:latin typeface="Arial" panose="020B0604020202020204" pitchFamily="34" charset="0"/>
                <a:cs typeface="Arial" panose="020B0604020202020204" pitchFamily="34" charset="0"/>
              </a:rPr>
              <a:t>, colóquios, conferências ou eventos online entre especialistas das diversas áreas, devendo também incluir as próprias redes sociais para divulgação dos mesmos.</a:t>
            </a:r>
          </a:p>
          <a:p>
            <a:pPr marL="0" indent="0">
              <a:buNone/>
            </a:pPr>
            <a:r>
              <a:rPr lang="pt-PT" sz="1200" b="1" dirty="0" smtClean="0">
                <a:solidFill>
                  <a:srgbClr val="92D050"/>
                </a:solidFill>
                <a:latin typeface="Arial" panose="020B0604020202020204" pitchFamily="34" charset="0"/>
                <a:cs typeface="Arial" panose="020B0604020202020204" pitchFamily="34" charset="0"/>
              </a:rPr>
              <a:t>ACADEMIA (ESTUDANTES, DOCENTES E INVESTIGADORES</a:t>
            </a:r>
            <a:r>
              <a:rPr lang="pt-PT" sz="1100" b="1" dirty="0" smtClean="0">
                <a:solidFill>
                  <a:srgbClr val="92D050"/>
                </a:solidFill>
                <a:latin typeface="Arial" panose="020B0604020202020204" pitchFamily="34" charset="0"/>
                <a:cs typeface="Arial" panose="020B0604020202020204" pitchFamily="34" charset="0"/>
              </a:rPr>
              <a:t>)</a:t>
            </a:r>
          </a:p>
          <a:p>
            <a:pPr marL="0" indent="0">
              <a:buNone/>
            </a:pPr>
            <a:r>
              <a:rPr lang="pt-PT" sz="1000" b="1" dirty="0" smtClean="0">
                <a:latin typeface="Arial" panose="020B0604020202020204" pitchFamily="34" charset="0"/>
                <a:cs typeface="Arial" panose="020B0604020202020204" pitchFamily="34" charset="0"/>
              </a:rPr>
              <a:t>ESTRATÉGIA DE COMUNICAÇÃO</a:t>
            </a:r>
          </a:p>
          <a:p>
            <a:pPr marL="0" indent="0">
              <a:buNone/>
            </a:pPr>
            <a:r>
              <a:rPr lang="pt-PT" sz="1200" dirty="0" smtClean="0">
                <a:latin typeface="Arial" panose="020B0604020202020204" pitchFamily="34" charset="0"/>
                <a:cs typeface="Arial" panose="020B0604020202020204" pitchFamily="34" charset="0"/>
              </a:rPr>
              <a:t>Para atingir o público-alvo académico que envolve tanto estudantes, como docentes e investigadores, serão necessários eventos - digitais e presenciais – que promovam o sentido de proximidade entre a academia e as diversas entidades, organizações e os respetivos Fundos Europeus a executar.</a:t>
            </a:r>
          </a:p>
          <a:p>
            <a:pPr marL="0" indent="0">
              <a:buNone/>
            </a:pPr>
            <a:r>
              <a:rPr lang="pt-PT" sz="1200" b="1" dirty="0" smtClean="0">
                <a:solidFill>
                  <a:srgbClr val="92D050"/>
                </a:solidFill>
                <a:latin typeface="Arial" panose="020B0604020202020204" pitchFamily="34" charset="0"/>
                <a:cs typeface="Arial" panose="020B0604020202020204" pitchFamily="34" charset="0"/>
              </a:rPr>
              <a:t>NACIONAIS DE PAÍSES TERCEIROS </a:t>
            </a:r>
          </a:p>
          <a:p>
            <a:pPr marL="0" indent="0">
              <a:buNone/>
            </a:pPr>
            <a:r>
              <a:rPr lang="pt-PT" sz="1000" b="1" dirty="0" smtClean="0">
                <a:latin typeface="Arial" panose="020B0604020202020204" pitchFamily="34" charset="0"/>
                <a:cs typeface="Arial" panose="020B0604020202020204" pitchFamily="34" charset="0"/>
              </a:rPr>
              <a:t>ESTRATÉGIA DE COMUNICAÇÃO</a:t>
            </a:r>
          </a:p>
          <a:p>
            <a:pPr marL="0" indent="0">
              <a:buNone/>
            </a:pPr>
            <a:r>
              <a:rPr lang="pt-PT" sz="1200" dirty="0" smtClean="0">
                <a:latin typeface="Arial" panose="020B0604020202020204" pitchFamily="34" charset="0"/>
                <a:cs typeface="Arial" panose="020B0604020202020204" pitchFamily="34" charset="0"/>
              </a:rPr>
              <a:t>De forma a impactar os nacionais de países terceiros que são um grupo diverso e variado entre si, importa privilegiar um tipo de linguagem comum e inclusiva. Seja nos diferentes materiais de comunicação em plataformas como o website, redes sociais ou nos eventos a realizar que agreguem os diferentes grupos.</a:t>
            </a:r>
          </a:p>
          <a:p>
            <a:pPr marL="0" indent="0">
              <a:buNone/>
            </a:pPr>
            <a:r>
              <a:rPr lang="pt-PT" sz="1200" b="1" dirty="0" smtClean="0">
                <a:solidFill>
                  <a:srgbClr val="92D050"/>
                </a:solidFill>
                <a:latin typeface="Arial" panose="020B0604020202020204" pitchFamily="34" charset="0"/>
                <a:cs typeface="Arial" panose="020B0604020202020204" pitchFamily="34" charset="0"/>
              </a:rPr>
              <a:t>AUTARQUIAS LOCAIS </a:t>
            </a:r>
          </a:p>
          <a:p>
            <a:pPr marL="0" indent="0">
              <a:buNone/>
            </a:pPr>
            <a:r>
              <a:rPr lang="pt-PT" sz="1000" b="1" dirty="0" smtClean="0">
                <a:latin typeface="Arial" panose="020B0604020202020204" pitchFamily="34" charset="0"/>
                <a:cs typeface="Arial" panose="020B0604020202020204" pitchFamily="34" charset="0"/>
              </a:rPr>
              <a:t>ESTRATÉGIA DE COMUNICAÇÃO</a:t>
            </a:r>
          </a:p>
          <a:p>
            <a:pPr marL="0" indent="0">
              <a:buNone/>
            </a:pPr>
            <a:r>
              <a:rPr lang="pt-PT" sz="1200" dirty="0" smtClean="0">
                <a:latin typeface="Arial" panose="020B0604020202020204" pitchFamily="34" charset="0"/>
                <a:cs typeface="Arial" panose="020B0604020202020204" pitchFamily="34" charset="0"/>
              </a:rPr>
              <a:t>Com o propósito de alcançar todos os munícipes, sugerimos ações informativas, de esclarecimento e sensibilização sobre os Fundos Europeus nos </a:t>
            </a:r>
            <a:r>
              <a:rPr lang="pt-PT" sz="1200" i="1" dirty="0" smtClean="0">
                <a:latin typeface="Arial" panose="020B0604020202020204" pitchFamily="34" charset="0"/>
                <a:cs typeface="Arial" panose="020B0604020202020204" pitchFamily="34" charset="0"/>
              </a:rPr>
              <a:t>websites</a:t>
            </a:r>
            <a:r>
              <a:rPr lang="pt-PT" sz="1200" dirty="0" smtClean="0">
                <a:latin typeface="Arial" panose="020B0604020202020204" pitchFamily="34" charset="0"/>
                <a:cs typeface="Arial" panose="020B0604020202020204" pitchFamily="34" charset="0"/>
              </a:rPr>
              <a:t> e apelando à sua partilha nas redes sociais.</a:t>
            </a:r>
          </a:p>
          <a:p>
            <a:pPr marL="0" indent="0">
              <a:buNone/>
            </a:pPr>
            <a:endParaRPr lang="pt-PT" sz="1200" dirty="0" smtClean="0">
              <a:solidFill>
                <a:srgbClr val="92D050"/>
              </a:solidFill>
              <a:latin typeface="Arial" panose="020B0604020202020204" pitchFamily="34" charset="0"/>
              <a:cs typeface="Arial" panose="020B0604020202020204" pitchFamily="34" charset="0"/>
            </a:endParaRPr>
          </a:p>
          <a:p>
            <a:pPr marL="0" indent="0">
              <a:buNone/>
            </a:pPr>
            <a:endParaRPr lang="pt-PT" sz="1200" dirty="0" smtClean="0">
              <a:latin typeface="Arial" panose="020B0604020202020204" pitchFamily="34" charset="0"/>
              <a:cs typeface="Arial" panose="020B0604020202020204" pitchFamily="34" charset="0"/>
            </a:endParaRPr>
          </a:p>
          <a:p>
            <a:pPr marL="0" indent="0">
              <a:buNone/>
            </a:pPr>
            <a:endParaRPr lang="pt-PT" sz="1200" dirty="0" smtClean="0">
              <a:solidFill>
                <a:srgbClr val="92D050"/>
              </a:solidFill>
              <a:latin typeface="Arial" panose="020B0604020202020204" pitchFamily="34" charset="0"/>
              <a:cs typeface="Arial" panose="020B0604020202020204" pitchFamily="34" charset="0"/>
            </a:endParaRPr>
          </a:p>
          <a:p>
            <a:endParaRPr lang="pt-PT" dirty="0"/>
          </a:p>
        </p:txBody>
      </p:sp>
      <p:sp>
        <p:nvSpPr>
          <p:cNvPr id="4" name="CaixaDeTexto 3"/>
          <p:cNvSpPr txBox="1"/>
          <p:nvPr/>
        </p:nvSpPr>
        <p:spPr>
          <a:xfrm>
            <a:off x="6468035" y="322729"/>
            <a:ext cx="5136777" cy="6555641"/>
          </a:xfrm>
          <a:prstGeom prst="rect">
            <a:avLst/>
          </a:prstGeom>
          <a:noFill/>
        </p:spPr>
        <p:txBody>
          <a:bodyPr wrap="square" rtlCol="0">
            <a:spAutoFit/>
          </a:bodyPr>
          <a:lstStyle/>
          <a:p>
            <a:endParaRPr lang="pt-PT" sz="1200" dirty="0" smtClean="0">
              <a:latin typeface="Arial" panose="020B0604020202020204" pitchFamily="34" charset="0"/>
              <a:cs typeface="Arial" panose="020B0604020202020204" pitchFamily="34" charset="0"/>
            </a:endParaRPr>
          </a:p>
          <a:p>
            <a:endParaRPr lang="pt-PT" sz="1200" b="1" dirty="0">
              <a:latin typeface="Arial" panose="020B0604020202020204" pitchFamily="34" charset="0"/>
              <a:cs typeface="Arial" panose="020B0604020202020204" pitchFamily="34" charset="0"/>
            </a:endParaRPr>
          </a:p>
          <a:p>
            <a:r>
              <a:rPr lang="pt-PT" sz="1200" b="1" dirty="0" smtClean="0">
                <a:latin typeface="Arial" panose="020B0604020202020204" pitchFamily="34" charset="0"/>
                <a:cs typeface="Arial" panose="020B0604020202020204" pitchFamily="34" charset="0"/>
              </a:rPr>
              <a:t>TOM DE COMUNICAÇÃO</a:t>
            </a:r>
          </a:p>
          <a:p>
            <a:endParaRPr lang="pt-PT" sz="1200" dirty="0" smtClean="0">
              <a:latin typeface="Arial" panose="020B0604020202020204" pitchFamily="34" charset="0"/>
              <a:cs typeface="Arial" panose="020B0604020202020204" pitchFamily="34" charset="0"/>
            </a:endParaRPr>
          </a:p>
          <a:p>
            <a:r>
              <a:rPr lang="pt-PT" sz="1200" dirty="0" smtClean="0">
                <a:latin typeface="Arial" panose="020B0604020202020204" pitchFamily="34" charset="0"/>
                <a:cs typeface="Arial" panose="020B0604020202020204" pitchFamily="34" charset="0"/>
              </a:rPr>
              <a:t>À partida, o tom de comunicação deve ser institucional, podendo ser informal sempre que se justifique e faça sentido pela natureza da entidade ou organização internacional em causa.</a:t>
            </a:r>
          </a:p>
          <a:p>
            <a:endParaRPr lang="pt-PT" sz="1200" dirty="0">
              <a:latin typeface="Arial" panose="020B0604020202020204" pitchFamily="34" charset="0"/>
              <a:cs typeface="Arial" panose="020B0604020202020204" pitchFamily="34" charset="0"/>
            </a:endParaRPr>
          </a:p>
          <a:p>
            <a:endParaRPr lang="pt-PT" sz="1200" dirty="0" smtClean="0">
              <a:latin typeface="Arial" panose="020B0604020202020204" pitchFamily="34" charset="0"/>
              <a:cs typeface="Arial" panose="020B0604020202020204" pitchFamily="34" charset="0"/>
            </a:endParaRPr>
          </a:p>
          <a:p>
            <a:endParaRPr lang="pt-PT" sz="1200" dirty="0">
              <a:latin typeface="Arial" panose="020B0604020202020204" pitchFamily="34" charset="0"/>
              <a:cs typeface="Arial" panose="020B0604020202020204" pitchFamily="34" charset="0"/>
            </a:endParaRPr>
          </a:p>
          <a:p>
            <a:endParaRPr lang="pt-PT" sz="1200" dirty="0" smtClean="0">
              <a:latin typeface="Arial" panose="020B0604020202020204" pitchFamily="34" charset="0"/>
              <a:cs typeface="Arial" panose="020B0604020202020204" pitchFamily="34" charset="0"/>
            </a:endParaRPr>
          </a:p>
          <a:p>
            <a:endParaRPr lang="pt-PT" sz="1200" dirty="0">
              <a:latin typeface="Arial" panose="020B0604020202020204" pitchFamily="34" charset="0"/>
              <a:cs typeface="Arial" panose="020B0604020202020204" pitchFamily="34" charset="0"/>
            </a:endParaRPr>
          </a:p>
          <a:p>
            <a:endParaRPr lang="pt-PT" sz="1200" dirty="0" smtClean="0">
              <a:latin typeface="Arial" panose="020B0604020202020204" pitchFamily="34" charset="0"/>
              <a:cs typeface="Arial" panose="020B0604020202020204" pitchFamily="34" charset="0"/>
            </a:endParaRPr>
          </a:p>
          <a:p>
            <a:r>
              <a:rPr lang="pt-PT" sz="1200" b="1" dirty="0" smtClean="0">
                <a:latin typeface="Arial" panose="020B0604020202020204" pitchFamily="34" charset="0"/>
                <a:cs typeface="Arial" panose="020B0604020202020204" pitchFamily="34" charset="0"/>
              </a:rPr>
              <a:t>TOM DE COMUNICAÇÃO</a:t>
            </a:r>
          </a:p>
          <a:p>
            <a:endParaRPr lang="pt-PT" sz="1200" dirty="0" smtClean="0">
              <a:latin typeface="Arial" panose="020B0604020202020204" pitchFamily="34" charset="0"/>
              <a:cs typeface="Arial" panose="020B0604020202020204" pitchFamily="34" charset="0"/>
            </a:endParaRPr>
          </a:p>
          <a:p>
            <a:r>
              <a:rPr lang="pt-PT" sz="1200" dirty="0" smtClean="0">
                <a:latin typeface="Arial" panose="020B0604020202020204" pitchFamily="34" charset="0"/>
                <a:cs typeface="Arial" panose="020B0604020202020204" pitchFamily="34" charset="0"/>
              </a:rPr>
              <a:t>Para este tipo de público, além de institucional, o tom deve ser pedagógico e dinâmico de forma a atrair e suscitar o interesse para os Fundos Europeus da área dos Assuntos Internos. </a:t>
            </a:r>
          </a:p>
          <a:p>
            <a:endParaRPr lang="pt-PT" sz="1200" dirty="0" smtClean="0">
              <a:latin typeface="Arial" panose="020B0604020202020204" pitchFamily="34" charset="0"/>
              <a:cs typeface="Arial" panose="020B0604020202020204" pitchFamily="34" charset="0"/>
            </a:endParaRPr>
          </a:p>
          <a:p>
            <a:endParaRPr lang="pt-PT" sz="1200" dirty="0">
              <a:latin typeface="Arial" panose="020B0604020202020204" pitchFamily="34" charset="0"/>
              <a:cs typeface="Arial" panose="020B0604020202020204" pitchFamily="34" charset="0"/>
            </a:endParaRPr>
          </a:p>
          <a:p>
            <a:endParaRPr lang="pt-PT" sz="1200" b="1" dirty="0" smtClean="0">
              <a:latin typeface="Arial" panose="020B0604020202020204" pitchFamily="34" charset="0"/>
              <a:cs typeface="Arial" panose="020B0604020202020204" pitchFamily="34" charset="0"/>
            </a:endParaRPr>
          </a:p>
          <a:p>
            <a:r>
              <a:rPr lang="pt-PT" sz="1200" b="1" dirty="0" smtClean="0">
                <a:latin typeface="Arial" panose="020B0604020202020204" pitchFamily="34" charset="0"/>
                <a:cs typeface="Arial" panose="020B0604020202020204" pitchFamily="34" charset="0"/>
              </a:rPr>
              <a:t>TOM DE COMUNICAÇÃO</a:t>
            </a:r>
          </a:p>
          <a:p>
            <a:endParaRPr lang="pt-PT" sz="1200" dirty="0" smtClean="0">
              <a:latin typeface="Arial" panose="020B0604020202020204" pitchFamily="34" charset="0"/>
              <a:cs typeface="Arial" panose="020B0604020202020204" pitchFamily="34" charset="0"/>
            </a:endParaRPr>
          </a:p>
          <a:p>
            <a:r>
              <a:rPr lang="pt-PT" sz="1200" dirty="0" smtClean="0">
                <a:latin typeface="Arial" panose="020B0604020202020204" pitchFamily="34" charset="0"/>
                <a:cs typeface="Arial" panose="020B0604020202020204" pitchFamily="34" charset="0"/>
              </a:rPr>
              <a:t>O tom aqui deve adaptar-se ao tipo de ação comunicacional e ao caso concreto de ser mais informativa, individual ou participativa e partilhada. Além da diferenciação entre um tom mais formal ou informal, todas deverão comportar um cariz pedagógico. </a:t>
            </a:r>
          </a:p>
          <a:p>
            <a:endParaRPr lang="pt-PT" sz="1200" dirty="0" smtClean="0">
              <a:latin typeface="Arial" panose="020B0604020202020204" pitchFamily="34" charset="0"/>
              <a:cs typeface="Arial" panose="020B0604020202020204" pitchFamily="34" charset="0"/>
            </a:endParaRPr>
          </a:p>
          <a:p>
            <a:endParaRPr lang="pt-PT" sz="1200" dirty="0">
              <a:latin typeface="Arial" panose="020B0604020202020204" pitchFamily="34" charset="0"/>
              <a:cs typeface="Arial" panose="020B0604020202020204" pitchFamily="34" charset="0"/>
            </a:endParaRPr>
          </a:p>
          <a:p>
            <a:r>
              <a:rPr lang="pt-PT" sz="1200" b="1" dirty="0" smtClean="0">
                <a:latin typeface="Arial" panose="020B0604020202020204" pitchFamily="34" charset="0"/>
                <a:cs typeface="Arial" panose="020B0604020202020204" pitchFamily="34" charset="0"/>
              </a:rPr>
              <a:t>TOM DE COMUNICAÇÃO</a:t>
            </a:r>
          </a:p>
          <a:p>
            <a:endParaRPr lang="pt-PT" sz="1200" dirty="0" smtClean="0">
              <a:latin typeface="Arial" panose="020B0604020202020204" pitchFamily="34" charset="0"/>
              <a:cs typeface="Arial" panose="020B0604020202020204" pitchFamily="34" charset="0"/>
            </a:endParaRPr>
          </a:p>
          <a:p>
            <a:r>
              <a:rPr lang="pt-PT" sz="1200" dirty="0" smtClean="0">
                <a:latin typeface="Arial" panose="020B0604020202020204" pitchFamily="34" charset="0"/>
                <a:cs typeface="Arial" panose="020B0604020202020204" pitchFamily="34" charset="0"/>
              </a:rPr>
              <a:t>O tom de comunicação deverá ser simples, direto e apelativo por forma a suscitar o interesse dos munícipes e ampliar o conhecimento sobre a aplicação dos Fundos Europeus.</a:t>
            </a:r>
          </a:p>
          <a:p>
            <a:endParaRPr lang="pt-PT" sz="1200" dirty="0">
              <a:latin typeface="Arial" panose="020B0604020202020204" pitchFamily="34" charset="0"/>
              <a:cs typeface="Arial" panose="020B0604020202020204" pitchFamily="34" charset="0"/>
            </a:endParaRPr>
          </a:p>
        </p:txBody>
      </p:sp>
      <p:pic>
        <p:nvPicPr>
          <p:cNvPr id="2" name="Imagem 1"/>
          <p:cNvPicPr>
            <a:picLocks noChangeAspect="1"/>
          </p:cNvPicPr>
          <p:nvPr/>
        </p:nvPicPr>
        <p:blipFill>
          <a:blip r:embed="rId2"/>
          <a:stretch>
            <a:fillRect/>
          </a:stretch>
        </p:blipFill>
        <p:spPr>
          <a:xfrm>
            <a:off x="9434448" y="448591"/>
            <a:ext cx="2170364" cy="256054"/>
          </a:xfrm>
          <a:prstGeom prst="rect">
            <a:avLst/>
          </a:prstGeom>
        </p:spPr>
      </p:pic>
    </p:spTree>
    <p:extLst>
      <p:ext uri="{BB962C8B-B14F-4D97-AF65-F5344CB8AC3E}">
        <p14:creationId xmlns:p14="http://schemas.microsoft.com/office/powerpoint/2010/main" val="48150193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osição de Conteúdo 2"/>
          <p:cNvSpPr>
            <a:spLocks noGrp="1"/>
          </p:cNvSpPr>
          <p:nvPr>
            <p:ph idx="1"/>
          </p:nvPr>
        </p:nvSpPr>
        <p:spPr>
          <a:xfrm>
            <a:off x="443753" y="134471"/>
            <a:ext cx="5486399" cy="6042493"/>
          </a:xfrm>
        </p:spPr>
        <p:txBody>
          <a:bodyPr>
            <a:normAutofit/>
          </a:bodyPr>
          <a:lstStyle/>
          <a:p>
            <a:pPr marL="0" indent="0">
              <a:buNone/>
            </a:pPr>
            <a:r>
              <a:rPr lang="pt-PT" sz="1400" b="1" dirty="0" smtClean="0">
                <a:solidFill>
                  <a:srgbClr val="92D050"/>
                </a:solidFill>
                <a:latin typeface="Arial" panose="020B0604020202020204" pitchFamily="34" charset="0"/>
                <a:cs typeface="Arial" panose="020B0604020202020204" pitchFamily="34" charset="0"/>
              </a:rPr>
              <a:t>MEIOS DE COMUNICAÇÃO SOCIAL</a:t>
            </a:r>
          </a:p>
          <a:p>
            <a:pPr marL="0" indent="0">
              <a:buNone/>
            </a:pPr>
            <a:r>
              <a:rPr lang="pt-PT" sz="1200" b="1" dirty="0" smtClean="0">
                <a:latin typeface="Arial" panose="020B0604020202020204" pitchFamily="34" charset="0"/>
                <a:cs typeface="Arial" panose="020B0604020202020204" pitchFamily="34" charset="0"/>
              </a:rPr>
              <a:t>ESTRATÉGIA DE COMUNICAÇÃO</a:t>
            </a:r>
          </a:p>
          <a:p>
            <a:pPr marL="0" indent="0">
              <a:buNone/>
            </a:pPr>
            <a:r>
              <a:rPr lang="pt-PT" sz="1200" dirty="0" smtClean="0">
                <a:latin typeface="Arial" panose="020B0604020202020204" pitchFamily="34" charset="0"/>
                <a:cs typeface="Arial" panose="020B0604020202020204" pitchFamily="34" charset="0"/>
              </a:rPr>
              <a:t>Sendo os meios de comunicação social um dos principais público-alvo da Estratégia em apreço, e também um veículo fundamental na disseminação da informação, considera-se importante que sejam impactados de forma criativa, através do envio de </a:t>
            </a:r>
            <a:r>
              <a:rPr lang="pt-PT" sz="1200" i="1" dirty="0" err="1" smtClean="0">
                <a:latin typeface="Arial" panose="020B0604020202020204" pitchFamily="34" charset="0"/>
                <a:cs typeface="Arial" panose="020B0604020202020204" pitchFamily="34" charset="0"/>
              </a:rPr>
              <a:t>Press</a:t>
            </a:r>
            <a:r>
              <a:rPr lang="pt-PT" sz="1200" i="1" dirty="0" smtClean="0">
                <a:latin typeface="Arial" panose="020B0604020202020204" pitchFamily="34" charset="0"/>
                <a:cs typeface="Arial" panose="020B0604020202020204" pitchFamily="34" charset="0"/>
              </a:rPr>
              <a:t> Kits </a:t>
            </a:r>
            <a:r>
              <a:rPr lang="pt-PT" sz="1200" dirty="0" smtClean="0">
                <a:latin typeface="Arial" panose="020B0604020202020204" pitchFamily="34" charset="0"/>
                <a:cs typeface="Arial" panose="020B0604020202020204" pitchFamily="34" charset="0"/>
              </a:rPr>
              <a:t>para as redações, ações de </a:t>
            </a:r>
            <a:r>
              <a:rPr lang="pt-PT" sz="1200" i="1" dirty="0" smtClean="0">
                <a:latin typeface="Arial" panose="020B0604020202020204" pitchFamily="34" charset="0"/>
                <a:cs typeface="Arial" panose="020B0604020202020204" pitchFamily="34" charset="0"/>
              </a:rPr>
              <a:t>goodwill </a:t>
            </a:r>
            <a:r>
              <a:rPr lang="pt-PT" sz="1200" dirty="0" smtClean="0">
                <a:latin typeface="Arial" panose="020B0604020202020204" pitchFamily="34" charset="0"/>
                <a:cs typeface="Arial" panose="020B0604020202020204" pitchFamily="34" charset="0"/>
              </a:rPr>
              <a:t>e contacto regular com elementos da coordenação da Autoridade de Gestão. Deve ainda ser criado e atualizado regularmente um dossier informativo sobre as diversas atividades da estratégia de comunicação, com o objetivo de assegurar a informação de forma completa, divulgando também as mensagens-chave. Este dossier deverá acompanhar sempre o envio </a:t>
            </a:r>
            <a:r>
              <a:rPr lang="pt-PT" sz="1200" i="1" dirty="0" smtClean="0">
                <a:latin typeface="Arial" panose="020B0604020202020204" pitchFamily="34" charset="0"/>
                <a:cs typeface="Arial" panose="020B0604020202020204" pitchFamily="34" charset="0"/>
              </a:rPr>
              <a:t>de </a:t>
            </a:r>
            <a:r>
              <a:rPr lang="pt-PT" sz="1200" i="1" dirty="0" err="1" smtClean="0">
                <a:latin typeface="Arial" panose="020B0604020202020204" pitchFamily="34" charset="0"/>
                <a:cs typeface="Arial" panose="020B0604020202020204" pitchFamily="34" charset="0"/>
              </a:rPr>
              <a:t>press</a:t>
            </a:r>
            <a:r>
              <a:rPr lang="pt-PT" sz="1200" i="1" dirty="0" smtClean="0">
                <a:latin typeface="Arial" panose="020B0604020202020204" pitchFamily="34" charset="0"/>
                <a:cs typeface="Arial" panose="020B0604020202020204" pitchFamily="34" charset="0"/>
              </a:rPr>
              <a:t> </a:t>
            </a:r>
            <a:r>
              <a:rPr lang="pt-PT" sz="1200" i="1" dirty="0" err="1" smtClean="0">
                <a:latin typeface="Arial" panose="020B0604020202020204" pitchFamily="34" charset="0"/>
                <a:cs typeface="Arial" panose="020B0604020202020204" pitchFamily="34" charset="0"/>
              </a:rPr>
              <a:t>releases</a:t>
            </a:r>
            <a:r>
              <a:rPr lang="pt-PT" sz="1200" dirty="0" smtClean="0">
                <a:latin typeface="Arial" panose="020B0604020202020204" pitchFamily="34" charset="0"/>
                <a:cs typeface="Arial" panose="020B0604020202020204" pitchFamily="34" charset="0"/>
              </a:rPr>
              <a:t>, de modo a facultar informação de fundo sobre as atividades desenvolvidas aos jornalistas.</a:t>
            </a:r>
          </a:p>
          <a:p>
            <a:pPr marL="0" indent="0">
              <a:buNone/>
            </a:pPr>
            <a:r>
              <a:rPr lang="pt-PT" sz="1400" b="1" dirty="0" smtClean="0">
                <a:solidFill>
                  <a:srgbClr val="92D050"/>
                </a:solidFill>
                <a:latin typeface="Arial" panose="020B0604020202020204" pitchFamily="34" charset="0"/>
                <a:cs typeface="Arial" panose="020B0604020202020204" pitchFamily="34" charset="0"/>
              </a:rPr>
              <a:t>SOCIEDADE CIVIL</a:t>
            </a:r>
          </a:p>
          <a:p>
            <a:pPr marL="0" indent="0">
              <a:buNone/>
            </a:pPr>
            <a:r>
              <a:rPr lang="pt-PT" sz="1200" b="1" dirty="0" smtClean="0">
                <a:latin typeface="Arial" panose="020B0604020202020204" pitchFamily="34" charset="0"/>
                <a:cs typeface="Arial" panose="020B0604020202020204" pitchFamily="34" charset="0"/>
              </a:rPr>
              <a:t>ESTRATÉGIA DE COMUNICAÇÃO</a:t>
            </a:r>
          </a:p>
          <a:p>
            <a:pPr marL="0" indent="0">
              <a:buNone/>
            </a:pPr>
            <a:r>
              <a:rPr lang="pt-PT" sz="1200" dirty="0" smtClean="0">
                <a:latin typeface="Arial" panose="020B0604020202020204" pitchFamily="34" charset="0"/>
                <a:cs typeface="Arial" panose="020B0604020202020204" pitchFamily="34" charset="0"/>
              </a:rPr>
              <a:t>Por forma a alcançar as diversas faixas etárias, categorias profissionais e géneros, sugerem-se ações de informação, sensibilização e/ou esclarecimento que promovam o contacto mais direto e imediato entre o público e as mensagens-chave que se pretendem transmitir sobre a aplicação de cada Fundo Europeu. Exemplo disso são as campanhas informativas/sensibilização projetadas através de </a:t>
            </a:r>
            <a:r>
              <a:rPr lang="pt-PT" sz="1200" i="1" dirty="0" err="1" smtClean="0">
                <a:latin typeface="Arial" panose="020B0604020202020204" pitchFamily="34" charset="0"/>
                <a:cs typeface="Arial" panose="020B0604020202020204" pitchFamily="34" charset="0"/>
              </a:rPr>
              <a:t>mupis</a:t>
            </a:r>
            <a:r>
              <a:rPr lang="pt-PT" sz="1200" dirty="0" smtClean="0">
                <a:latin typeface="Arial" panose="020B0604020202020204" pitchFamily="34" charset="0"/>
                <a:cs typeface="Arial" panose="020B0604020202020204" pitchFamily="34" charset="0"/>
              </a:rPr>
              <a:t>/transportes públicos, ou até mesmo a realização de </a:t>
            </a:r>
            <a:r>
              <a:rPr lang="pt-PT" sz="1200" i="1" dirty="0" err="1" smtClean="0">
                <a:latin typeface="Arial" panose="020B0604020202020204" pitchFamily="34" charset="0"/>
                <a:cs typeface="Arial" panose="020B0604020202020204" pitchFamily="34" charset="0"/>
              </a:rPr>
              <a:t>webinars</a:t>
            </a:r>
            <a:r>
              <a:rPr lang="pt-PT" sz="1200" dirty="0" smtClean="0">
                <a:latin typeface="Arial" panose="020B0604020202020204" pitchFamily="34" charset="0"/>
                <a:cs typeface="Arial" panose="020B0604020202020204" pitchFamily="34" charset="0"/>
              </a:rPr>
              <a:t>, conferências, palestras, entre outros.</a:t>
            </a:r>
          </a:p>
          <a:p>
            <a:pPr marL="0" indent="0">
              <a:buNone/>
            </a:pPr>
            <a:r>
              <a:rPr lang="pt-PT" sz="1400" b="1" dirty="0" smtClean="0">
                <a:solidFill>
                  <a:srgbClr val="92D050"/>
                </a:solidFill>
                <a:latin typeface="Arial" panose="020B0604020202020204" pitchFamily="34" charset="0"/>
                <a:cs typeface="Arial" panose="020B0604020202020204" pitchFamily="34" charset="0"/>
              </a:rPr>
              <a:t>PARCEIROS ECONÓMICOS E SOCIAIS </a:t>
            </a:r>
          </a:p>
          <a:p>
            <a:pPr marL="0" indent="0">
              <a:buNone/>
            </a:pPr>
            <a:r>
              <a:rPr lang="pt-PT" sz="1200" b="1" dirty="0" smtClean="0">
                <a:latin typeface="Arial" panose="020B0604020202020204" pitchFamily="34" charset="0"/>
                <a:cs typeface="Arial" panose="020B0604020202020204" pitchFamily="34" charset="0"/>
              </a:rPr>
              <a:t>ESTRATÉGIA DE COMUNICAÇÃO</a:t>
            </a:r>
          </a:p>
          <a:p>
            <a:pPr marL="0" indent="0">
              <a:buNone/>
            </a:pPr>
            <a:r>
              <a:rPr lang="pt-PT" sz="1200" dirty="0" smtClean="0">
                <a:latin typeface="Arial" panose="020B0604020202020204" pitchFamily="34" charset="0"/>
                <a:cs typeface="Arial" panose="020B0604020202020204" pitchFamily="34" charset="0"/>
              </a:rPr>
              <a:t>Para uniformizar toda a estratégia de comunicação e incluir os parceiros económicos e sociais, pretende-se que os mesmos divulguem as campanhas e ações que envolvam os Fundos Europeus para a área dos Assuntos Internos. Através das suas redes sociais e websites, devem adotar os mesmos materiais, design e</a:t>
            </a:r>
            <a:r>
              <a:rPr lang="pt-PT" sz="1200" i="1" dirty="0" smtClean="0">
                <a:latin typeface="Arial" panose="020B0604020202020204" pitchFamily="34" charset="0"/>
                <a:cs typeface="Arial" panose="020B0604020202020204" pitchFamily="34" charset="0"/>
              </a:rPr>
              <a:t> </a:t>
            </a:r>
            <a:r>
              <a:rPr lang="pt-PT" sz="1200" i="1" dirty="0" err="1" smtClean="0">
                <a:latin typeface="Arial" panose="020B0604020202020204" pitchFamily="34" charset="0"/>
                <a:cs typeface="Arial" panose="020B0604020202020204" pitchFamily="34" charset="0"/>
              </a:rPr>
              <a:t>hashtags</a:t>
            </a:r>
            <a:r>
              <a:rPr lang="pt-PT" sz="1200" dirty="0" smtClean="0">
                <a:latin typeface="Arial" panose="020B0604020202020204" pitchFamily="34" charset="0"/>
                <a:cs typeface="Arial" panose="020B0604020202020204" pitchFamily="34" charset="0"/>
              </a:rPr>
              <a:t>, tendo por base a estratégia delineada.</a:t>
            </a:r>
          </a:p>
          <a:p>
            <a:pPr marL="0" indent="0">
              <a:buNone/>
            </a:pPr>
            <a:endParaRPr lang="pt-PT" sz="1200" dirty="0" smtClean="0">
              <a:solidFill>
                <a:srgbClr val="92D050"/>
              </a:solidFill>
              <a:latin typeface="Arial" panose="020B0604020202020204" pitchFamily="34" charset="0"/>
              <a:cs typeface="Arial" panose="020B0604020202020204" pitchFamily="34" charset="0"/>
            </a:endParaRPr>
          </a:p>
          <a:p>
            <a:pPr marL="0" indent="0">
              <a:buNone/>
            </a:pPr>
            <a:endParaRPr lang="pt-PT" dirty="0"/>
          </a:p>
        </p:txBody>
      </p:sp>
      <p:sp>
        <p:nvSpPr>
          <p:cNvPr id="5" name="CaixaDeTexto 4"/>
          <p:cNvSpPr txBox="1"/>
          <p:nvPr/>
        </p:nvSpPr>
        <p:spPr>
          <a:xfrm>
            <a:off x="6535271" y="553304"/>
            <a:ext cx="4814047" cy="5632311"/>
          </a:xfrm>
          <a:prstGeom prst="rect">
            <a:avLst/>
          </a:prstGeom>
          <a:noFill/>
        </p:spPr>
        <p:txBody>
          <a:bodyPr wrap="square" rtlCol="0">
            <a:spAutoFit/>
          </a:bodyPr>
          <a:lstStyle/>
          <a:p>
            <a:endParaRPr lang="pt-PT" sz="1200" dirty="0" smtClean="0">
              <a:latin typeface="Arial" panose="020B0604020202020204" pitchFamily="34" charset="0"/>
              <a:cs typeface="Arial" panose="020B0604020202020204" pitchFamily="34" charset="0"/>
            </a:endParaRPr>
          </a:p>
          <a:p>
            <a:endParaRPr lang="pt-PT" sz="1200" dirty="0" smtClean="0">
              <a:latin typeface="Arial" panose="020B0604020202020204" pitchFamily="34" charset="0"/>
              <a:cs typeface="Arial" panose="020B0604020202020204" pitchFamily="34" charset="0"/>
            </a:endParaRPr>
          </a:p>
          <a:p>
            <a:r>
              <a:rPr lang="pt-PT" sz="1200" b="1" dirty="0" smtClean="0">
                <a:latin typeface="Arial" panose="020B0604020202020204" pitchFamily="34" charset="0"/>
                <a:cs typeface="Arial" panose="020B0604020202020204" pitchFamily="34" charset="0"/>
              </a:rPr>
              <a:t>TOM DE COMUNICAÇÃO</a:t>
            </a:r>
          </a:p>
          <a:p>
            <a:endParaRPr lang="pt-PT" sz="1200" dirty="0" smtClean="0">
              <a:latin typeface="Arial" panose="020B0604020202020204" pitchFamily="34" charset="0"/>
              <a:cs typeface="Arial" panose="020B0604020202020204" pitchFamily="34" charset="0"/>
            </a:endParaRPr>
          </a:p>
          <a:p>
            <a:r>
              <a:rPr lang="pt-PT" sz="1200" dirty="0" smtClean="0">
                <a:latin typeface="Arial" panose="020B0604020202020204" pitchFamily="34" charset="0"/>
                <a:cs typeface="Arial" panose="020B0604020202020204" pitchFamily="34" charset="0"/>
              </a:rPr>
              <a:t>Por forma a impactar todos os tipos de meios de comunicação, quer generalistas, especialistas, regionais, quer no formato online, impresso ou radiofónico, a comunicação deve ser simples, apelativa e direta.</a:t>
            </a:r>
          </a:p>
          <a:p>
            <a:endParaRPr lang="pt-PT" sz="1200" dirty="0">
              <a:latin typeface="Arial" panose="020B0604020202020204" pitchFamily="34" charset="0"/>
              <a:cs typeface="Arial" panose="020B0604020202020204" pitchFamily="34" charset="0"/>
            </a:endParaRPr>
          </a:p>
          <a:p>
            <a:endParaRPr lang="pt-PT" sz="1200" dirty="0" smtClean="0">
              <a:latin typeface="Arial" panose="020B0604020202020204" pitchFamily="34" charset="0"/>
              <a:cs typeface="Arial" panose="020B0604020202020204" pitchFamily="34" charset="0"/>
            </a:endParaRPr>
          </a:p>
          <a:p>
            <a:endParaRPr lang="pt-PT" sz="1200" dirty="0">
              <a:latin typeface="Arial" panose="020B0604020202020204" pitchFamily="34" charset="0"/>
              <a:cs typeface="Arial" panose="020B0604020202020204" pitchFamily="34" charset="0"/>
            </a:endParaRPr>
          </a:p>
          <a:p>
            <a:endParaRPr lang="pt-PT" sz="1200" dirty="0" smtClean="0">
              <a:latin typeface="Arial" panose="020B0604020202020204" pitchFamily="34" charset="0"/>
              <a:cs typeface="Arial" panose="020B0604020202020204" pitchFamily="34" charset="0"/>
            </a:endParaRPr>
          </a:p>
          <a:p>
            <a:endParaRPr lang="pt-PT" sz="1200" dirty="0">
              <a:latin typeface="Arial" panose="020B0604020202020204" pitchFamily="34" charset="0"/>
              <a:cs typeface="Arial" panose="020B0604020202020204" pitchFamily="34" charset="0"/>
            </a:endParaRPr>
          </a:p>
          <a:p>
            <a:endParaRPr lang="pt-PT" sz="1200" dirty="0" smtClean="0">
              <a:latin typeface="Arial" panose="020B0604020202020204" pitchFamily="34" charset="0"/>
              <a:cs typeface="Arial" panose="020B0604020202020204" pitchFamily="34" charset="0"/>
            </a:endParaRPr>
          </a:p>
          <a:p>
            <a:endParaRPr lang="pt-PT" sz="1200" b="1" dirty="0">
              <a:latin typeface="Arial" panose="020B0604020202020204" pitchFamily="34" charset="0"/>
              <a:cs typeface="Arial" panose="020B0604020202020204" pitchFamily="34" charset="0"/>
            </a:endParaRPr>
          </a:p>
          <a:p>
            <a:r>
              <a:rPr lang="pt-PT" sz="1200" b="1" dirty="0" smtClean="0">
                <a:latin typeface="Arial" panose="020B0604020202020204" pitchFamily="34" charset="0"/>
                <a:cs typeface="Arial" panose="020B0604020202020204" pitchFamily="34" charset="0"/>
              </a:rPr>
              <a:t>TOM DE COMUNICAÇÃO</a:t>
            </a:r>
          </a:p>
          <a:p>
            <a:endParaRPr lang="pt-PT" sz="1200" dirty="0" smtClean="0">
              <a:latin typeface="Arial" panose="020B0604020202020204" pitchFamily="34" charset="0"/>
              <a:cs typeface="Arial" panose="020B0604020202020204" pitchFamily="34" charset="0"/>
            </a:endParaRPr>
          </a:p>
          <a:p>
            <a:r>
              <a:rPr lang="pt-PT" sz="1200" dirty="0" smtClean="0">
                <a:latin typeface="Arial" panose="020B0604020202020204" pitchFamily="34" charset="0"/>
                <a:cs typeface="Arial" panose="020B0604020202020204" pitchFamily="34" charset="0"/>
              </a:rPr>
              <a:t>A linguagem deverá ser sempre clara, direta, simples, consistente, apelativa, por forma a gerar interesse e procura pela informação dos vários perfis da sociedade civil.</a:t>
            </a:r>
          </a:p>
          <a:p>
            <a:endParaRPr lang="pt-PT" sz="1200" dirty="0" smtClean="0">
              <a:latin typeface="Arial" panose="020B0604020202020204" pitchFamily="34" charset="0"/>
              <a:cs typeface="Arial" panose="020B0604020202020204" pitchFamily="34" charset="0"/>
            </a:endParaRPr>
          </a:p>
          <a:p>
            <a:endParaRPr lang="pt-PT" sz="1200" dirty="0">
              <a:latin typeface="Arial" panose="020B0604020202020204" pitchFamily="34" charset="0"/>
              <a:cs typeface="Arial" panose="020B0604020202020204" pitchFamily="34" charset="0"/>
            </a:endParaRPr>
          </a:p>
          <a:p>
            <a:endParaRPr lang="pt-PT" sz="1200" dirty="0" smtClean="0">
              <a:latin typeface="Arial" panose="020B0604020202020204" pitchFamily="34" charset="0"/>
              <a:cs typeface="Arial" panose="020B0604020202020204" pitchFamily="34" charset="0"/>
            </a:endParaRPr>
          </a:p>
          <a:p>
            <a:r>
              <a:rPr lang="pt-PT" sz="1200" b="1" dirty="0" smtClean="0">
                <a:latin typeface="Arial" panose="020B0604020202020204" pitchFamily="34" charset="0"/>
                <a:cs typeface="Arial" panose="020B0604020202020204" pitchFamily="34" charset="0"/>
              </a:rPr>
              <a:t>TOM DE COMUNICAÇÃO</a:t>
            </a:r>
          </a:p>
          <a:p>
            <a:endParaRPr lang="pt-PT" sz="1200" dirty="0" smtClean="0">
              <a:latin typeface="Arial" panose="020B0604020202020204" pitchFamily="34" charset="0"/>
              <a:cs typeface="Arial" panose="020B0604020202020204" pitchFamily="34" charset="0"/>
            </a:endParaRPr>
          </a:p>
          <a:p>
            <a:r>
              <a:rPr lang="pt-PT" sz="1200" dirty="0" smtClean="0">
                <a:latin typeface="Arial" panose="020B0604020202020204" pitchFamily="34" charset="0"/>
                <a:cs typeface="Arial" panose="020B0604020202020204" pitchFamily="34" charset="0"/>
              </a:rPr>
              <a:t>O tom de comunicação deverá ser claro, direto e apelativo para que a mensagem seja transmitida aos cidadãos da forma mais uniforme possível.</a:t>
            </a:r>
          </a:p>
          <a:p>
            <a:endParaRPr lang="pt-PT" sz="1200" dirty="0" smtClean="0">
              <a:latin typeface="Arial" panose="020B0604020202020204" pitchFamily="34" charset="0"/>
              <a:cs typeface="Arial" panose="020B0604020202020204" pitchFamily="34" charset="0"/>
            </a:endParaRPr>
          </a:p>
          <a:p>
            <a:endParaRPr lang="pt-PT" sz="1200" dirty="0">
              <a:latin typeface="Arial" panose="020B0604020202020204" pitchFamily="34" charset="0"/>
              <a:cs typeface="Arial" panose="020B0604020202020204" pitchFamily="34" charset="0"/>
            </a:endParaRPr>
          </a:p>
        </p:txBody>
      </p:sp>
      <p:pic>
        <p:nvPicPr>
          <p:cNvPr id="2" name="Imagem 1"/>
          <p:cNvPicPr>
            <a:picLocks noChangeAspect="1"/>
          </p:cNvPicPr>
          <p:nvPr/>
        </p:nvPicPr>
        <p:blipFill>
          <a:blip r:embed="rId2"/>
          <a:stretch>
            <a:fillRect/>
          </a:stretch>
        </p:blipFill>
        <p:spPr>
          <a:xfrm>
            <a:off x="9178954" y="425277"/>
            <a:ext cx="2170364" cy="256054"/>
          </a:xfrm>
          <a:prstGeom prst="rect">
            <a:avLst/>
          </a:prstGeom>
        </p:spPr>
      </p:pic>
    </p:spTree>
    <p:extLst>
      <p:ext uri="{BB962C8B-B14F-4D97-AF65-F5344CB8AC3E}">
        <p14:creationId xmlns:p14="http://schemas.microsoft.com/office/powerpoint/2010/main" val="398322547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osição de Conteúdo 2"/>
          <p:cNvSpPr>
            <a:spLocks noGrp="1"/>
          </p:cNvSpPr>
          <p:nvPr>
            <p:ph idx="1"/>
          </p:nvPr>
        </p:nvSpPr>
        <p:spPr>
          <a:xfrm>
            <a:off x="0" y="0"/>
            <a:ext cx="12192000" cy="6857999"/>
          </a:xfrm>
        </p:spPr>
        <p:txBody>
          <a:bodyPr/>
          <a:lstStyle/>
          <a:p>
            <a:endParaRPr lang="pt-PT" dirty="0"/>
          </a:p>
        </p:txBody>
      </p:sp>
      <p:grpSp>
        <p:nvGrpSpPr>
          <p:cNvPr id="4" name="Group 509"/>
          <p:cNvGrpSpPr>
            <a:grpSpLocks/>
          </p:cNvGrpSpPr>
          <p:nvPr/>
        </p:nvGrpSpPr>
        <p:grpSpPr bwMode="auto">
          <a:xfrm>
            <a:off x="-26353" y="-261"/>
            <a:ext cx="12244705" cy="7485592"/>
            <a:chOff x="-287" y="-1153"/>
            <a:chExt cx="19283" cy="14257"/>
          </a:xfrm>
        </p:grpSpPr>
        <p:grpSp>
          <p:nvGrpSpPr>
            <p:cNvPr id="5" name="Group 516"/>
            <p:cNvGrpSpPr>
              <a:grpSpLocks/>
            </p:cNvGrpSpPr>
            <p:nvPr/>
          </p:nvGrpSpPr>
          <p:grpSpPr bwMode="auto">
            <a:xfrm>
              <a:off x="0" y="13102"/>
              <a:ext cx="524" cy="2"/>
              <a:chOff x="0" y="13102"/>
              <a:chExt cx="524" cy="2"/>
            </a:xfrm>
          </p:grpSpPr>
          <p:sp>
            <p:nvSpPr>
              <p:cNvPr id="12" name="Freeform 517"/>
              <p:cNvSpPr>
                <a:spLocks/>
              </p:cNvSpPr>
              <p:nvPr/>
            </p:nvSpPr>
            <p:spPr bwMode="auto">
              <a:xfrm>
                <a:off x="0" y="13102"/>
                <a:ext cx="524" cy="2"/>
              </a:xfrm>
              <a:custGeom>
                <a:avLst/>
                <a:gdLst>
                  <a:gd name="T0" fmla="*/ 0 w 524"/>
                  <a:gd name="T1" fmla="*/ 524 w 524"/>
                </a:gdLst>
                <a:ahLst/>
                <a:cxnLst>
                  <a:cxn ang="0">
                    <a:pos x="T0" y="0"/>
                  </a:cxn>
                  <a:cxn ang="0">
                    <a:pos x="T1" y="0"/>
                  </a:cxn>
                </a:cxnLst>
                <a:rect l="0" t="0" r="r" b="b"/>
                <a:pathLst>
                  <a:path w="524">
                    <a:moveTo>
                      <a:pt x="0" y="0"/>
                    </a:moveTo>
                    <a:lnTo>
                      <a:pt x="524" y="0"/>
                    </a:lnTo>
                  </a:path>
                </a:pathLst>
              </a:custGeom>
              <a:noFill/>
              <a:ln w="7747">
                <a:solidFill>
                  <a:srgbClr val="4FA246"/>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pt-PT"/>
              </a:p>
            </p:txBody>
          </p:sp>
        </p:grpSp>
        <p:grpSp>
          <p:nvGrpSpPr>
            <p:cNvPr id="6" name="Group 512"/>
            <p:cNvGrpSpPr>
              <a:grpSpLocks/>
            </p:cNvGrpSpPr>
            <p:nvPr/>
          </p:nvGrpSpPr>
          <p:grpSpPr bwMode="auto">
            <a:xfrm>
              <a:off x="-287" y="-1153"/>
              <a:ext cx="18471" cy="14257"/>
              <a:chOff x="-287" y="-1153"/>
              <a:chExt cx="18471" cy="14257"/>
            </a:xfrm>
          </p:grpSpPr>
          <p:sp>
            <p:nvSpPr>
              <p:cNvPr id="9" name="Freeform 515"/>
              <p:cNvSpPr>
                <a:spLocks/>
              </p:cNvSpPr>
              <p:nvPr/>
            </p:nvSpPr>
            <p:spPr bwMode="auto">
              <a:xfrm>
                <a:off x="11463" y="13102"/>
                <a:ext cx="6721" cy="2"/>
              </a:xfrm>
              <a:custGeom>
                <a:avLst/>
                <a:gdLst>
                  <a:gd name="T0" fmla="+- 0 11463 11463"/>
                  <a:gd name="T1" fmla="*/ T0 w 6721"/>
                  <a:gd name="T2" fmla="+- 0 18184 11463"/>
                  <a:gd name="T3" fmla="*/ T2 w 6721"/>
                </a:gdLst>
                <a:ahLst/>
                <a:cxnLst>
                  <a:cxn ang="0">
                    <a:pos x="T1" y="0"/>
                  </a:cxn>
                  <a:cxn ang="0">
                    <a:pos x="T3" y="0"/>
                  </a:cxn>
                </a:cxnLst>
                <a:rect l="0" t="0" r="r" b="b"/>
                <a:pathLst>
                  <a:path w="6721">
                    <a:moveTo>
                      <a:pt x="0" y="0"/>
                    </a:moveTo>
                    <a:lnTo>
                      <a:pt x="6721" y="0"/>
                    </a:lnTo>
                  </a:path>
                </a:pathLst>
              </a:custGeom>
              <a:noFill/>
              <a:ln w="7747">
                <a:solidFill>
                  <a:srgbClr val="4FA246"/>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pt-PT"/>
              </a:p>
            </p:txBody>
          </p:sp>
          <p:pic>
            <p:nvPicPr>
              <p:cNvPr id="10" name="Picture 51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7" y="-1153"/>
                <a:ext cx="12036" cy="1306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22" y="227"/>
                <a:ext cx="1637" cy="49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510"/>
            <p:cNvGrpSpPr>
              <a:grpSpLocks/>
            </p:cNvGrpSpPr>
            <p:nvPr/>
          </p:nvGrpSpPr>
          <p:grpSpPr bwMode="auto">
            <a:xfrm>
              <a:off x="11750" y="-1153"/>
              <a:ext cx="7246" cy="13062"/>
              <a:chOff x="11750" y="-1153"/>
              <a:chExt cx="7246" cy="13062"/>
            </a:xfrm>
          </p:grpSpPr>
          <p:sp>
            <p:nvSpPr>
              <p:cNvPr id="8" name="Freeform 511"/>
              <p:cNvSpPr>
                <a:spLocks/>
              </p:cNvSpPr>
              <p:nvPr/>
            </p:nvSpPr>
            <p:spPr bwMode="auto">
              <a:xfrm>
                <a:off x="11750" y="-1153"/>
                <a:ext cx="7246" cy="13062"/>
              </a:xfrm>
              <a:custGeom>
                <a:avLst/>
                <a:gdLst>
                  <a:gd name="T0" fmla="+- 0 11463 11463"/>
                  <a:gd name="T1" fmla="*/ T0 w 7246"/>
                  <a:gd name="T2" fmla="*/ 13606 h 13606"/>
                  <a:gd name="T3" fmla="+- 0 18709 11463"/>
                  <a:gd name="T4" fmla="*/ T3 w 7246"/>
                  <a:gd name="T5" fmla="*/ 13606 h 13606"/>
                  <a:gd name="T6" fmla="+- 0 18709 11463"/>
                  <a:gd name="T7" fmla="*/ T6 w 7246"/>
                  <a:gd name="T8" fmla="*/ 0 h 13606"/>
                  <a:gd name="T9" fmla="+- 0 11463 11463"/>
                  <a:gd name="T10" fmla="*/ T9 w 7246"/>
                  <a:gd name="T11" fmla="*/ 0 h 13606"/>
                  <a:gd name="T12" fmla="+- 0 11463 11463"/>
                  <a:gd name="T13" fmla="*/ T12 w 7246"/>
                  <a:gd name="T14" fmla="*/ 13606 h 13606"/>
                </a:gdLst>
                <a:ahLst/>
                <a:cxnLst>
                  <a:cxn ang="0">
                    <a:pos x="T1" y="T2"/>
                  </a:cxn>
                  <a:cxn ang="0">
                    <a:pos x="T4" y="T5"/>
                  </a:cxn>
                  <a:cxn ang="0">
                    <a:pos x="T7" y="T8"/>
                  </a:cxn>
                  <a:cxn ang="0">
                    <a:pos x="T10" y="T11"/>
                  </a:cxn>
                  <a:cxn ang="0">
                    <a:pos x="T13" y="T14"/>
                  </a:cxn>
                </a:cxnLst>
                <a:rect l="0" t="0" r="r" b="b"/>
                <a:pathLst>
                  <a:path w="7246" h="13606">
                    <a:moveTo>
                      <a:pt x="0" y="13606"/>
                    </a:moveTo>
                    <a:lnTo>
                      <a:pt x="7246" y="13606"/>
                    </a:lnTo>
                    <a:lnTo>
                      <a:pt x="7246" y="0"/>
                    </a:lnTo>
                    <a:lnTo>
                      <a:pt x="0" y="0"/>
                    </a:lnTo>
                    <a:lnTo>
                      <a:pt x="0" y="13606"/>
                    </a:lnTo>
                  </a:path>
                </a:pathLst>
              </a:custGeom>
              <a:solidFill>
                <a:srgbClr val="03123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pt-PT"/>
              </a:p>
            </p:txBody>
          </p:sp>
        </p:grpSp>
      </p:grpSp>
      <p:sp>
        <p:nvSpPr>
          <p:cNvPr id="13" name="Retângulo 12"/>
          <p:cNvSpPr/>
          <p:nvPr/>
        </p:nvSpPr>
        <p:spPr>
          <a:xfrm>
            <a:off x="7812741" y="1950390"/>
            <a:ext cx="3993777" cy="3204980"/>
          </a:xfrm>
          <a:prstGeom prst="rect">
            <a:avLst/>
          </a:prstGeom>
        </p:spPr>
        <p:txBody>
          <a:bodyPr wrap="square">
            <a:spAutoFit/>
          </a:bodyPr>
          <a:lstStyle/>
          <a:p>
            <a:pPr marR="1864995">
              <a:lnSpc>
                <a:spcPts val="6265"/>
              </a:lnSpc>
              <a:spcAft>
                <a:spcPts val="0"/>
              </a:spcAft>
            </a:pPr>
            <a:r>
              <a:rPr lang="en-US" sz="2000" spc="-200" dirty="0" smtClean="0">
                <a:solidFill>
                  <a:srgbClr val="FFFFFF"/>
                </a:solidFill>
                <a:effectLst/>
                <a:latin typeface="Arial" panose="020B0604020202020204" pitchFamily="34" charset="0"/>
                <a:ea typeface="Arial" panose="020B0604020202020204" pitchFamily="34" charset="0"/>
                <a:cs typeface="Arial" panose="020B0604020202020204" pitchFamily="34" charset="0"/>
              </a:rPr>
              <a:t>07</a:t>
            </a:r>
            <a:endParaRPr lang="pt-PT" sz="2000" dirty="0" smtClean="0">
              <a:effectLst/>
              <a:latin typeface="Arial" panose="020B0604020202020204" pitchFamily="34" charset="0"/>
              <a:ea typeface="Calibri" panose="020F0502020204030204" pitchFamily="34" charset="0"/>
              <a:cs typeface="Arial" panose="020B0604020202020204" pitchFamily="34" charset="0"/>
            </a:endParaRPr>
          </a:p>
          <a:p>
            <a:pPr>
              <a:lnSpc>
                <a:spcPts val="1100"/>
              </a:lnSpc>
              <a:spcBef>
                <a:spcPts val="15"/>
              </a:spcBef>
              <a:spcAft>
                <a:spcPts val="0"/>
              </a:spcAft>
            </a:pPr>
            <a:r>
              <a:rPr lang="en-US" sz="2000" dirty="0" smtClean="0">
                <a:effectLst/>
                <a:latin typeface="Arial" panose="020B0604020202020204" pitchFamily="34" charset="0"/>
                <a:ea typeface="Calibri" panose="020F0502020204030204" pitchFamily="34" charset="0"/>
                <a:cs typeface="Arial" panose="020B0604020202020204" pitchFamily="34" charset="0"/>
              </a:rPr>
              <a:t> </a:t>
            </a:r>
            <a:endParaRPr lang="pt-PT" sz="2000" dirty="0" smtClean="0">
              <a:effectLst/>
              <a:latin typeface="Arial" panose="020B0604020202020204" pitchFamily="34" charset="0"/>
              <a:ea typeface="Calibri" panose="020F0502020204030204" pitchFamily="34" charset="0"/>
              <a:cs typeface="Arial" panose="020B0604020202020204" pitchFamily="34" charset="0"/>
            </a:endParaRPr>
          </a:p>
          <a:p>
            <a:pPr marR="1522730">
              <a:lnSpc>
                <a:spcPct val="115000"/>
              </a:lnSpc>
              <a:spcAft>
                <a:spcPts val="0"/>
              </a:spcAft>
            </a:pPr>
            <a:r>
              <a:rPr lang="en-US" sz="2000" dirty="0" err="1" smtClean="0">
                <a:solidFill>
                  <a:srgbClr val="FFFFFF"/>
                </a:solidFill>
                <a:latin typeface="Arial" panose="020B0604020202020204" pitchFamily="34" charset="0"/>
                <a:ea typeface="Arial" panose="020B0604020202020204" pitchFamily="34" charset="0"/>
                <a:cs typeface="Arial" panose="020B0604020202020204" pitchFamily="34" charset="0"/>
              </a:rPr>
              <a:t>Ei</a:t>
            </a:r>
            <a:r>
              <a:rPr lang="en-US" sz="2000" spc="-85" dirty="0" err="1" smtClean="0">
                <a:solidFill>
                  <a:srgbClr val="FFFFFF"/>
                </a:solidFill>
                <a:latin typeface="Arial" panose="020B0604020202020204" pitchFamily="34" charset="0"/>
                <a:ea typeface="Arial" panose="020B0604020202020204" pitchFamily="34" charset="0"/>
                <a:cs typeface="Arial" panose="020B0604020202020204" pitchFamily="34" charset="0"/>
              </a:rPr>
              <a:t>x</a:t>
            </a:r>
            <a:r>
              <a:rPr lang="en-US" sz="2000" dirty="0" err="1" smtClean="0">
                <a:solidFill>
                  <a:srgbClr val="FFFFFF"/>
                </a:solidFill>
                <a:latin typeface="Arial" panose="020B0604020202020204" pitchFamily="34" charset="0"/>
                <a:ea typeface="Arial" panose="020B0604020202020204" pitchFamily="34" charset="0"/>
                <a:cs typeface="Arial" panose="020B0604020202020204" pitchFamily="34" charset="0"/>
              </a:rPr>
              <a:t>os</a:t>
            </a:r>
            <a:r>
              <a:rPr lang="en-US" sz="2000" dirty="0" smtClean="0">
                <a:solidFill>
                  <a:srgbClr val="FFFFFF"/>
                </a:solidFill>
                <a:latin typeface="Arial" panose="020B0604020202020204" pitchFamily="34" charset="0"/>
                <a:ea typeface="Arial" panose="020B0604020202020204" pitchFamily="34" charset="0"/>
                <a:cs typeface="Arial" panose="020B0604020202020204" pitchFamily="34" charset="0"/>
              </a:rPr>
              <a:t> de</a:t>
            </a:r>
            <a:endParaRPr lang="pt-PT" sz="2000" dirty="0" smtClean="0">
              <a:effectLst/>
              <a:latin typeface="Arial" panose="020B0604020202020204" pitchFamily="34" charset="0"/>
              <a:ea typeface="Calibri" panose="020F0502020204030204" pitchFamily="34" charset="0"/>
              <a:cs typeface="Arial" panose="020B0604020202020204" pitchFamily="34" charset="0"/>
            </a:endParaRPr>
          </a:p>
          <a:p>
            <a:pPr marR="727710">
              <a:lnSpc>
                <a:spcPts val="2725"/>
              </a:lnSpc>
              <a:spcBef>
                <a:spcPts val="135"/>
              </a:spcBef>
              <a:spcAft>
                <a:spcPts val="0"/>
              </a:spcAft>
            </a:pPr>
            <a:r>
              <a:rPr lang="en-US" sz="2000" spc="-25" dirty="0">
                <a:solidFill>
                  <a:srgbClr val="FFFFFF"/>
                </a:solidFill>
                <a:latin typeface="Arial" panose="020B0604020202020204" pitchFamily="34" charset="0"/>
                <a:ea typeface="Arial" panose="020B0604020202020204" pitchFamily="34" charset="0"/>
                <a:cs typeface="Arial" panose="020B0604020202020204" pitchFamily="34" charset="0"/>
              </a:rPr>
              <a:t>C</a:t>
            </a:r>
            <a:r>
              <a:rPr lang="en-US" sz="2000" dirty="0">
                <a:solidFill>
                  <a:srgbClr val="FFFFFF"/>
                </a:solidFill>
                <a:latin typeface="Arial" panose="020B0604020202020204" pitchFamily="34" charset="0"/>
                <a:ea typeface="Arial" panose="020B0604020202020204" pitchFamily="34" charset="0"/>
                <a:cs typeface="Arial" panose="020B0604020202020204" pitchFamily="34" charset="0"/>
              </a:rPr>
              <a:t>omunicação</a:t>
            </a:r>
            <a:endParaRPr lang="pt-PT" sz="2000" dirty="0" smtClean="0">
              <a:effectLst/>
              <a:latin typeface="Arial" panose="020B0604020202020204" pitchFamily="34" charset="0"/>
              <a:ea typeface="Calibri" panose="020F0502020204030204" pitchFamily="34" charset="0"/>
              <a:cs typeface="Arial" panose="020B0604020202020204" pitchFamily="34" charset="0"/>
            </a:endParaRPr>
          </a:p>
          <a:p>
            <a:pPr>
              <a:lnSpc>
                <a:spcPts val="700"/>
              </a:lnSpc>
              <a:spcBef>
                <a:spcPts val="40"/>
              </a:spcBef>
              <a:spcAft>
                <a:spcPts val="0"/>
              </a:spcAft>
            </a:pPr>
            <a:r>
              <a:rPr lang="en-US" sz="500" dirty="0" smtClean="0">
                <a:effectLst/>
                <a:latin typeface="Arial" panose="020B0604020202020204" pitchFamily="34" charset="0"/>
                <a:ea typeface="Calibri" panose="020F0502020204030204" pitchFamily="34" charset="0"/>
                <a:cs typeface="Arial" panose="020B0604020202020204" pitchFamily="34" charset="0"/>
              </a:rPr>
              <a:t> </a:t>
            </a:r>
            <a:endParaRPr lang="pt-PT" sz="1000" dirty="0" smtClean="0">
              <a:effectLst/>
              <a:latin typeface="Arial" panose="020B0604020202020204" pitchFamily="34" charset="0"/>
              <a:ea typeface="Calibri" panose="020F0502020204030204" pitchFamily="34" charset="0"/>
              <a:cs typeface="Arial" panose="020B0604020202020204" pitchFamily="34" charset="0"/>
            </a:endParaRPr>
          </a:p>
          <a:p>
            <a:pPr>
              <a:lnSpc>
                <a:spcPts val="1000"/>
              </a:lnSpc>
              <a:spcAft>
                <a:spcPts val="0"/>
              </a:spcAft>
            </a:pPr>
            <a:r>
              <a:rPr lang="en-US" sz="800" dirty="0" smtClean="0">
                <a:effectLst/>
                <a:latin typeface="Arial" panose="020B0604020202020204" pitchFamily="34" charset="0"/>
                <a:ea typeface="Calibri" panose="020F0502020204030204" pitchFamily="34" charset="0"/>
                <a:cs typeface="Arial" panose="020B0604020202020204" pitchFamily="34" charset="0"/>
              </a:rPr>
              <a:t> </a:t>
            </a:r>
            <a:endParaRPr lang="pt-PT" sz="1000" dirty="0" smtClean="0">
              <a:effectLst/>
              <a:latin typeface="Arial" panose="020B0604020202020204" pitchFamily="34" charset="0"/>
              <a:ea typeface="Calibri" panose="020F0502020204030204" pitchFamily="34" charset="0"/>
              <a:cs typeface="Arial" panose="020B0604020202020204" pitchFamily="34" charset="0"/>
            </a:endParaRPr>
          </a:p>
          <a:p>
            <a:pPr>
              <a:lnSpc>
                <a:spcPts val="1000"/>
              </a:lnSpc>
              <a:spcAft>
                <a:spcPts val="0"/>
              </a:spcAft>
            </a:pPr>
            <a:r>
              <a:rPr lang="en-US" sz="800" dirty="0" smtClean="0">
                <a:effectLst/>
                <a:latin typeface="Arial" panose="020B0604020202020204" pitchFamily="34" charset="0"/>
                <a:ea typeface="Calibri" panose="020F0502020204030204" pitchFamily="34" charset="0"/>
                <a:cs typeface="Arial" panose="020B0604020202020204" pitchFamily="34" charset="0"/>
              </a:rPr>
              <a:t> </a:t>
            </a:r>
            <a:endParaRPr lang="pt-PT" sz="1000" dirty="0" smtClean="0">
              <a:effectLst/>
              <a:latin typeface="Arial" panose="020B0604020202020204" pitchFamily="34" charset="0"/>
              <a:ea typeface="Calibri" panose="020F0502020204030204" pitchFamily="34" charset="0"/>
              <a:cs typeface="Arial" panose="020B0604020202020204" pitchFamily="34" charset="0"/>
            </a:endParaRPr>
          </a:p>
          <a:p>
            <a:pPr>
              <a:lnSpc>
                <a:spcPts val="1000"/>
              </a:lnSpc>
              <a:spcAft>
                <a:spcPts val="0"/>
              </a:spcAft>
            </a:pPr>
            <a:r>
              <a:rPr lang="en-US" sz="800" dirty="0" smtClean="0">
                <a:effectLst/>
                <a:latin typeface="Arial" panose="020B0604020202020204" pitchFamily="34" charset="0"/>
                <a:ea typeface="Calibri" panose="020F0502020204030204" pitchFamily="34" charset="0"/>
                <a:cs typeface="Arial" panose="020B0604020202020204" pitchFamily="34" charset="0"/>
              </a:rPr>
              <a:t> </a:t>
            </a:r>
            <a:endParaRPr lang="pt-PT" sz="1000" dirty="0" smtClean="0">
              <a:effectLst/>
              <a:latin typeface="Arial" panose="020B0604020202020204" pitchFamily="34" charset="0"/>
              <a:ea typeface="Calibri" panose="020F0502020204030204" pitchFamily="34" charset="0"/>
              <a:cs typeface="Arial" panose="020B0604020202020204" pitchFamily="34" charset="0"/>
            </a:endParaRPr>
          </a:p>
          <a:p>
            <a:pPr>
              <a:lnSpc>
                <a:spcPts val="1000"/>
              </a:lnSpc>
              <a:spcAft>
                <a:spcPts val="0"/>
              </a:spcAft>
            </a:pPr>
            <a:r>
              <a:rPr lang="en-US" sz="800" dirty="0" smtClean="0">
                <a:effectLst/>
                <a:latin typeface="Arial" panose="020B0604020202020204" pitchFamily="34" charset="0"/>
                <a:ea typeface="Calibri" panose="020F0502020204030204" pitchFamily="34" charset="0"/>
                <a:cs typeface="Arial" panose="020B0604020202020204" pitchFamily="34" charset="0"/>
              </a:rPr>
              <a:t> </a:t>
            </a:r>
            <a:endParaRPr lang="pt-PT" sz="1000" dirty="0" smtClean="0">
              <a:effectLst/>
              <a:latin typeface="Arial" panose="020B0604020202020204" pitchFamily="34" charset="0"/>
              <a:ea typeface="Calibri" panose="020F0502020204030204" pitchFamily="34" charset="0"/>
              <a:cs typeface="Arial" panose="020B0604020202020204" pitchFamily="34" charset="0"/>
            </a:endParaRPr>
          </a:p>
          <a:p>
            <a:pPr>
              <a:lnSpc>
                <a:spcPts val="1000"/>
              </a:lnSpc>
              <a:spcAft>
                <a:spcPts val="0"/>
              </a:spcAft>
            </a:pPr>
            <a:r>
              <a:rPr lang="en-US" sz="800" dirty="0" smtClean="0">
                <a:effectLst/>
                <a:latin typeface="Arial" panose="020B0604020202020204" pitchFamily="34" charset="0"/>
                <a:ea typeface="Calibri" panose="020F0502020204030204" pitchFamily="34" charset="0"/>
                <a:cs typeface="Arial" panose="020B0604020202020204" pitchFamily="34" charset="0"/>
              </a:rPr>
              <a:t> </a:t>
            </a:r>
            <a:endParaRPr lang="pt-PT" sz="1000" dirty="0" smtClean="0">
              <a:effectLst/>
              <a:latin typeface="Arial" panose="020B0604020202020204" pitchFamily="34" charset="0"/>
              <a:ea typeface="Calibri" panose="020F0502020204030204" pitchFamily="34" charset="0"/>
              <a:cs typeface="Arial" panose="020B0604020202020204" pitchFamily="34" charset="0"/>
            </a:endParaRPr>
          </a:p>
          <a:p>
            <a:pPr>
              <a:lnSpc>
                <a:spcPts val="1000"/>
              </a:lnSpc>
              <a:spcAft>
                <a:spcPts val="0"/>
              </a:spcAft>
            </a:pPr>
            <a:r>
              <a:rPr lang="en-US" sz="800" dirty="0" smtClean="0">
                <a:effectLst/>
                <a:latin typeface="Arial" panose="020B0604020202020204" pitchFamily="34" charset="0"/>
                <a:ea typeface="Calibri" panose="020F0502020204030204" pitchFamily="34" charset="0"/>
                <a:cs typeface="Arial" panose="020B0604020202020204" pitchFamily="34" charset="0"/>
              </a:rPr>
              <a:t> </a:t>
            </a:r>
            <a:endParaRPr lang="pt-PT" sz="1000" dirty="0" smtClean="0">
              <a:effectLst/>
              <a:latin typeface="Arial" panose="020B0604020202020204" pitchFamily="34" charset="0"/>
              <a:ea typeface="Calibri" panose="020F0502020204030204" pitchFamily="34" charset="0"/>
              <a:cs typeface="Arial" panose="020B0604020202020204" pitchFamily="34" charset="0"/>
            </a:endParaRPr>
          </a:p>
          <a:p>
            <a:pPr>
              <a:lnSpc>
                <a:spcPts val="1000"/>
              </a:lnSpc>
              <a:spcAft>
                <a:spcPts val="0"/>
              </a:spcAft>
            </a:pPr>
            <a:r>
              <a:rPr lang="en-US" sz="800" dirty="0" smtClean="0">
                <a:effectLst/>
                <a:latin typeface="Arial" panose="020B0604020202020204" pitchFamily="34" charset="0"/>
                <a:ea typeface="Calibri" panose="020F0502020204030204" pitchFamily="34" charset="0"/>
                <a:cs typeface="Arial" panose="020B0604020202020204" pitchFamily="34" charset="0"/>
              </a:rPr>
              <a:t> </a:t>
            </a:r>
            <a:endParaRPr lang="pt-PT" sz="1000" dirty="0" smtClean="0">
              <a:effectLst/>
              <a:latin typeface="Arial" panose="020B0604020202020204" pitchFamily="34" charset="0"/>
              <a:ea typeface="Calibri" panose="020F0502020204030204" pitchFamily="34" charset="0"/>
              <a:cs typeface="Arial" panose="020B0604020202020204" pitchFamily="34" charset="0"/>
            </a:endParaRPr>
          </a:p>
          <a:p>
            <a:pPr marR="53340">
              <a:lnSpc>
                <a:spcPct val="115000"/>
              </a:lnSpc>
              <a:spcBef>
                <a:spcPts val="210"/>
              </a:spcBef>
              <a:spcAft>
                <a:spcPts val="0"/>
              </a:spcAft>
            </a:pPr>
            <a:r>
              <a:rPr lang="en-US" sz="1200" dirty="0" err="1" smtClean="0">
                <a:solidFill>
                  <a:srgbClr val="FFFFFF"/>
                </a:solidFill>
                <a:effectLst/>
                <a:latin typeface="Arial" panose="020B0604020202020204" pitchFamily="34" charset="0"/>
                <a:ea typeface="Arial" panose="020B0604020202020204" pitchFamily="34" charset="0"/>
                <a:cs typeface="Arial" panose="020B0604020202020204" pitchFamily="34" charset="0"/>
              </a:rPr>
              <a:t>Quad</a:t>
            </a:r>
            <a:r>
              <a:rPr lang="en-US" sz="1200" spc="-20" dirty="0" err="1" smtClean="0">
                <a:solidFill>
                  <a:srgbClr val="FFFFFF"/>
                </a:solidFill>
                <a:effectLst/>
                <a:latin typeface="Arial" panose="020B0604020202020204" pitchFamily="34" charset="0"/>
                <a:ea typeface="Arial" panose="020B0604020202020204" pitchFamily="34" charset="0"/>
                <a:cs typeface="Arial" panose="020B0604020202020204" pitchFamily="34" charset="0"/>
              </a:rPr>
              <a:t>r</a:t>
            </a:r>
            <a:r>
              <a:rPr lang="en-US" sz="1200" dirty="0" err="1" smtClean="0">
                <a:solidFill>
                  <a:srgbClr val="FFFFFF"/>
                </a:solidFill>
                <a:effectLst/>
                <a:latin typeface="Arial" panose="020B0604020202020204" pitchFamily="34" charset="0"/>
                <a:ea typeface="Arial" panose="020B0604020202020204" pitchFamily="34" charset="0"/>
                <a:cs typeface="Arial" panose="020B0604020202020204" pitchFamily="34" charset="0"/>
              </a:rPr>
              <a:t>o</a:t>
            </a:r>
            <a:r>
              <a:rPr lang="en-US" sz="1200" spc="70" dirty="0" smtClean="0">
                <a:solidFill>
                  <a:srgbClr val="FFFFFF"/>
                </a:solidFill>
                <a:effectLst/>
                <a:latin typeface="Arial" panose="020B0604020202020204" pitchFamily="34" charset="0"/>
                <a:ea typeface="Arial" panose="020B0604020202020204" pitchFamily="34" charset="0"/>
                <a:cs typeface="Arial" panose="020B0604020202020204" pitchFamily="34" charset="0"/>
              </a:rPr>
              <a:t> </a:t>
            </a:r>
            <a:r>
              <a:rPr lang="en-US" sz="1200" dirty="0" err="1" smtClean="0">
                <a:solidFill>
                  <a:srgbClr val="FFFFFF"/>
                </a:solidFill>
                <a:effectLst/>
                <a:latin typeface="Arial" panose="020B0604020202020204" pitchFamily="34" charset="0"/>
                <a:ea typeface="Arial" panose="020B0604020202020204" pitchFamily="34" charset="0"/>
                <a:cs typeface="Arial" panose="020B0604020202020204" pitchFamily="34" charset="0"/>
              </a:rPr>
              <a:t>Finan</a:t>
            </a:r>
            <a:r>
              <a:rPr lang="en-US" sz="1200" spc="-10" dirty="0" err="1" smtClean="0">
                <a:solidFill>
                  <a:srgbClr val="FFFFFF"/>
                </a:solidFill>
                <a:effectLst/>
                <a:latin typeface="Arial" panose="020B0604020202020204" pitchFamily="34" charset="0"/>
                <a:ea typeface="Arial" panose="020B0604020202020204" pitchFamily="34" charset="0"/>
                <a:cs typeface="Arial" panose="020B0604020202020204" pitchFamily="34" charset="0"/>
              </a:rPr>
              <a:t>c</a:t>
            </a:r>
            <a:r>
              <a:rPr lang="en-US" sz="1200" dirty="0" err="1" smtClean="0">
                <a:solidFill>
                  <a:srgbClr val="FFFFFF"/>
                </a:solidFill>
                <a:effectLst/>
                <a:latin typeface="Arial" panose="020B0604020202020204" pitchFamily="34" charset="0"/>
                <a:ea typeface="Arial" panose="020B0604020202020204" pitchFamily="34" charset="0"/>
                <a:cs typeface="Arial" panose="020B0604020202020204" pitchFamily="34" charset="0"/>
              </a:rPr>
              <a:t>ei</a:t>
            </a:r>
            <a:r>
              <a:rPr lang="en-US" sz="1200" spc="-20" dirty="0" err="1" smtClean="0">
                <a:solidFill>
                  <a:srgbClr val="FFFFFF"/>
                </a:solidFill>
                <a:effectLst/>
                <a:latin typeface="Arial" panose="020B0604020202020204" pitchFamily="34" charset="0"/>
                <a:ea typeface="Arial" panose="020B0604020202020204" pitchFamily="34" charset="0"/>
                <a:cs typeface="Arial" panose="020B0604020202020204" pitchFamily="34" charset="0"/>
              </a:rPr>
              <a:t>r</a:t>
            </a:r>
            <a:r>
              <a:rPr lang="en-US" sz="1200" dirty="0" err="1" smtClean="0">
                <a:solidFill>
                  <a:srgbClr val="FFFFFF"/>
                </a:solidFill>
                <a:effectLst/>
                <a:latin typeface="Arial" panose="020B0604020202020204" pitchFamily="34" charset="0"/>
                <a:ea typeface="Arial" panose="020B0604020202020204" pitchFamily="34" charset="0"/>
                <a:cs typeface="Arial" panose="020B0604020202020204" pitchFamily="34" charset="0"/>
              </a:rPr>
              <a:t>o</a:t>
            </a:r>
            <a:r>
              <a:rPr lang="en-US" sz="1200" spc="55" dirty="0" smtClean="0">
                <a:solidFill>
                  <a:srgbClr val="FFFFFF"/>
                </a:solidFill>
                <a:effectLst/>
                <a:latin typeface="Arial" panose="020B0604020202020204" pitchFamily="34" charset="0"/>
                <a:ea typeface="Arial" panose="020B0604020202020204" pitchFamily="34" charset="0"/>
                <a:cs typeface="Arial" panose="020B0604020202020204" pitchFamily="34" charset="0"/>
              </a:rPr>
              <a:t> </a:t>
            </a:r>
            <a:r>
              <a:rPr lang="en-US" sz="1200" dirty="0" err="1" smtClean="0">
                <a:solidFill>
                  <a:srgbClr val="FFFFFF"/>
                </a:solidFill>
                <a:effectLst/>
                <a:latin typeface="Arial" panose="020B0604020202020204" pitchFamily="34" charset="0"/>
                <a:ea typeface="Arial" panose="020B0604020202020204" pitchFamily="34" charset="0"/>
                <a:cs typeface="Arial" panose="020B0604020202020204" pitchFamily="34" charset="0"/>
              </a:rPr>
              <a:t>Plurianual</a:t>
            </a:r>
            <a:r>
              <a:rPr lang="en-US" sz="1200" spc="-40" dirty="0" smtClean="0">
                <a:solidFill>
                  <a:srgbClr val="FFFFFF"/>
                </a:solidFill>
                <a:effectLst/>
                <a:latin typeface="Arial" panose="020B0604020202020204" pitchFamily="34" charset="0"/>
                <a:ea typeface="Arial" panose="020B0604020202020204" pitchFamily="34" charset="0"/>
                <a:cs typeface="Arial" panose="020B0604020202020204" pitchFamily="34" charset="0"/>
              </a:rPr>
              <a:t> </a:t>
            </a:r>
            <a:r>
              <a:rPr lang="en-US" sz="1200" dirty="0" smtClean="0">
                <a:solidFill>
                  <a:srgbClr val="FFFFFF"/>
                </a:solidFill>
                <a:effectLst/>
                <a:latin typeface="Arial" panose="020B0604020202020204" pitchFamily="34" charset="0"/>
                <a:ea typeface="Arial" panose="020B0604020202020204" pitchFamily="34" charset="0"/>
                <a:cs typeface="Arial" panose="020B0604020202020204" pitchFamily="34" charset="0"/>
              </a:rPr>
              <a:t>pa</a:t>
            </a:r>
            <a:r>
              <a:rPr lang="en-US" sz="1200" spc="-20" dirty="0" smtClean="0">
                <a:solidFill>
                  <a:srgbClr val="FFFFFF"/>
                </a:solidFill>
                <a:effectLst/>
                <a:latin typeface="Arial" panose="020B0604020202020204" pitchFamily="34" charset="0"/>
                <a:ea typeface="Arial" panose="020B0604020202020204" pitchFamily="34" charset="0"/>
                <a:cs typeface="Arial" panose="020B0604020202020204" pitchFamily="34" charset="0"/>
              </a:rPr>
              <a:t>r</a:t>
            </a:r>
            <a:r>
              <a:rPr lang="en-US" sz="1200" dirty="0" smtClean="0">
                <a:solidFill>
                  <a:srgbClr val="FFFFFF"/>
                </a:solidFill>
                <a:effectLst/>
                <a:latin typeface="Arial" panose="020B0604020202020204" pitchFamily="34" charset="0"/>
                <a:ea typeface="Arial" panose="020B0604020202020204" pitchFamily="34" charset="0"/>
                <a:cs typeface="Arial" panose="020B0604020202020204" pitchFamily="34" charset="0"/>
              </a:rPr>
              <a:t>a á</a:t>
            </a:r>
            <a:r>
              <a:rPr lang="en-US" sz="1200" spc="-20" dirty="0" smtClean="0">
                <a:solidFill>
                  <a:srgbClr val="FFFFFF"/>
                </a:solidFill>
                <a:effectLst/>
                <a:latin typeface="Arial" panose="020B0604020202020204" pitchFamily="34" charset="0"/>
                <a:ea typeface="Arial" panose="020B0604020202020204" pitchFamily="34" charset="0"/>
                <a:cs typeface="Arial" panose="020B0604020202020204" pitchFamily="34" charset="0"/>
              </a:rPr>
              <a:t>r</a:t>
            </a:r>
            <a:r>
              <a:rPr lang="en-US" sz="1200" dirty="0" smtClean="0">
                <a:solidFill>
                  <a:srgbClr val="FFFFFF"/>
                </a:solidFill>
                <a:effectLst/>
                <a:latin typeface="Arial" panose="020B0604020202020204" pitchFamily="34" charset="0"/>
                <a:ea typeface="Arial" panose="020B0604020202020204" pitchFamily="34" charset="0"/>
                <a:cs typeface="Arial" panose="020B0604020202020204" pitchFamily="34" charset="0"/>
              </a:rPr>
              <a:t>ea</a:t>
            </a:r>
            <a:r>
              <a:rPr lang="en-US" sz="1200" spc="190" dirty="0" smtClean="0">
                <a:solidFill>
                  <a:srgbClr val="FFFFFF"/>
                </a:solidFill>
                <a:effectLst/>
                <a:latin typeface="Arial" panose="020B0604020202020204" pitchFamily="34" charset="0"/>
                <a:ea typeface="Arial" panose="020B0604020202020204" pitchFamily="34" charset="0"/>
                <a:cs typeface="Arial" panose="020B0604020202020204" pitchFamily="34" charset="0"/>
              </a:rPr>
              <a:t> </a:t>
            </a:r>
            <a:r>
              <a:rPr lang="en-US" sz="1200" dirty="0" smtClean="0">
                <a:solidFill>
                  <a:srgbClr val="FFFFFF"/>
                </a:solidFill>
                <a:effectLst/>
                <a:latin typeface="Arial" panose="020B0604020202020204" pitchFamily="34" charset="0"/>
                <a:ea typeface="Arial" panose="020B0604020202020204" pitchFamily="34" charset="0"/>
                <a:cs typeface="Arial" panose="020B0604020202020204" pitchFamily="34" charset="0"/>
              </a:rPr>
              <a:t>dos</a:t>
            </a:r>
            <a:r>
              <a:rPr lang="en-US" sz="1200" spc="220" dirty="0" smtClean="0">
                <a:solidFill>
                  <a:srgbClr val="FFFFFF"/>
                </a:solidFill>
                <a:effectLst/>
                <a:latin typeface="Arial" panose="020B0604020202020204" pitchFamily="34" charset="0"/>
                <a:ea typeface="Arial" panose="020B0604020202020204" pitchFamily="34" charset="0"/>
                <a:cs typeface="Arial" panose="020B0604020202020204" pitchFamily="34" charset="0"/>
              </a:rPr>
              <a:t> </a:t>
            </a:r>
            <a:r>
              <a:rPr lang="en-US" sz="1200" dirty="0" smtClean="0">
                <a:solidFill>
                  <a:srgbClr val="FFFFFF"/>
                </a:solidFill>
                <a:effectLst/>
                <a:latin typeface="Arial" panose="020B0604020202020204" pitchFamily="34" charset="0"/>
                <a:ea typeface="Arial" panose="020B0604020202020204" pitchFamily="34" charset="0"/>
                <a:cs typeface="Arial" panose="020B0604020202020204" pitchFamily="34" charset="0"/>
              </a:rPr>
              <a:t>A</a:t>
            </a:r>
            <a:r>
              <a:rPr lang="en-US" sz="1200" spc="-10" dirty="0" smtClean="0">
                <a:solidFill>
                  <a:srgbClr val="FFFFFF"/>
                </a:solidFill>
                <a:effectLst/>
                <a:latin typeface="Arial" panose="020B0604020202020204" pitchFamily="34" charset="0"/>
                <a:ea typeface="Arial" panose="020B0604020202020204" pitchFamily="34" charset="0"/>
                <a:cs typeface="Arial" panose="020B0604020202020204" pitchFamily="34" charset="0"/>
              </a:rPr>
              <a:t>s</a:t>
            </a:r>
            <a:r>
              <a:rPr lang="en-US" sz="1200" dirty="0" smtClean="0">
                <a:solidFill>
                  <a:srgbClr val="FFFFFF"/>
                </a:solidFill>
                <a:effectLst/>
                <a:latin typeface="Arial" panose="020B0604020202020204" pitchFamily="34" charset="0"/>
                <a:ea typeface="Arial" panose="020B0604020202020204" pitchFamily="34" charset="0"/>
                <a:cs typeface="Arial" panose="020B0604020202020204" pitchFamily="34" charset="0"/>
              </a:rPr>
              <a:t>sun</a:t>
            </a:r>
            <a:r>
              <a:rPr lang="en-US" sz="1200" spc="-10" dirty="0" smtClean="0">
                <a:solidFill>
                  <a:srgbClr val="FFFFFF"/>
                </a:solidFill>
                <a:effectLst/>
                <a:latin typeface="Arial" panose="020B0604020202020204" pitchFamily="34" charset="0"/>
                <a:ea typeface="Arial" panose="020B0604020202020204" pitchFamily="34" charset="0"/>
                <a:cs typeface="Arial" panose="020B0604020202020204" pitchFamily="34" charset="0"/>
              </a:rPr>
              <a:t>t</a:t>
            </a:r>
            <a:r>
              <a:rPr lang="en-US" sz="1200" dirty="0" smtClean="0">
                <a:solidFill>
                  <a:srgbClr val="FFFFFF"/>
                </a:solidFill>
                <a:effectLst/>
                <a:latin typeface="Arial" panose="020B0604020202020204" pitchFamily="34" charset="0"/>
                <a:ea typeface="Arial" panose="020B0604020202020204" pitchFamily="34" charset="0"/>
                <a:cs typeface="Arial" panose="020B0604020202020204" pitchFamily="34" charset="0"/>
              </a:rPr>
              <a:t>os</a:t>
            </a:r>
            <a:endParaRPr lang="pt-PT" sz="1200" dirty="0" smtClean="0">
              <a:effectLst/>
              <a:latin typeface="Arial" panose="020B0604020202020204" pitchFamily="34" charset="0"/>
              <a:ea typeface="Calibri" panose="020F0502020204030204" pitchFamily="34" charset="0"/>
              <a:cs typeface="Arial" panose="020B0604020202020204" pitchFamily="34" charset="0"/>
            </a:endParaRPr>
          </a:p>
          <a:p>
            <a:pPr marR="1806575">
              <a:lnSpc>
                <a:spcPct val="115000"/>
              </a:lnSpc>
              <a:spcBef>
                <a:spcPts val="65"/>
              </a:spcBef>
              <a:spcAft>
                <a:spcPts val="0"/>
              </a:spcAft>
            </a:pPr>
            <a:r>
              <a:rPr lang="en-US" sz="1200" dirty="0" smtClean="0">
                <a:solidFill>
                  <a:srgbClr val="FFFFFF"/>
                </a:solidFill>
                <a:effectLst/>
                <a:latin typeface="Arial" panose="020B0604020202020204" pitchFamily="34" charset="0"/>
                <a:ea typeface="Arial" panose="020B0604020202020204" pitchFamily="34" charset="0"/>
                <a:cs typeface="Arial" panose="020B0604020202020204" pitchFamily="34" charset="0"/>
              </a:rPr>
              <a:t>In</a:t>
            </a:r>
            <a:r>
              <a:rPr lang="en-US" sz="1200" spc="-10" dirty="0" smtClean="0">
                <a:solidFill>
                  <a:srgbClr val="FFFFFF"/>
                </a:solidFill>
                <a:effectLst/>
                <a:latin typeface="Arial" panose="020B0604020202020204" pitchFamily="34" charset="0"/>
                <a:ea typeface="Arial" panose="020B0604020202020204" pitchFamily="34" charset="0"/>
                <a:cs typeface="Arial" panose="020B0604020202020204" pitchFamily="34" charset="0"/>
              </a:rPr>
              <a:t>t</a:t>
            </a:r>
            <a:r>
              <a:rPr lang="en-US" sz="1200" dirty="0" smtClean="0">
                <a:solidFill>
                  <a:srgbClr val="FFFFFF"/>
                </a:solidFill>
                <a:effectLst/>
                <a:latin typeface="Arial" panose="020B0604020202020204" pitchFamily="34" charset="0"/>
                <a:ea typeface="Arial" panose="020B0604020202020204" pitchFamily="34" charset="0"/>
                <a:cs typeface="Arial" panose="020B0604020202020204" pitchFamily="34" charset="0"/>
              </a:rPr>
              <a:t>ernos</a:t>
            </a:r>
            <a:r>
              <a:rPr lang="en-US" sz="1200" spc="5" dirty="0" smtClean="0">
                <a:solidFill>
                  <a:srgbClr val="FFFFFF"/>
                </a:solidFill>
                <a:effectLst/>
                <a:latin typeface="Arial" panose="020B0604020202020204" pitchFamily="34" charset="0"/>
                <a:ea typeface="Arial" panose="020B0604020202020204" pitchFamily="34" charset="0"/>
                <a:cs typeface="Arial" panose="020B0604020202020204" pitchFamily="34" charset="0"/>
              </a:rPr>
              <a:t> </a:t>
            </a:r>
            <a:r>
              <a:rPr lang="en-US" sz="1200" dirty="0" smtClean="0">
                <a:solidFill>
                  <a:srgbClr val="FFFFFF"/>
                </a:solidFill>
                <a:effectLst/>
                <a:latin typeface="Arial" panose="020B0604020202020204" pitchFamily="34" charset="0"/>
                <a:ea typeface="Arial" panose="020B0604020202020204" pitchFamily="34" charset="0"/>
                <a:cs typeface="Arial" panose="020B0604020202020204" pitchFamily="34" charset="0"/>
              </a:rPr>
              <a:t>2</a:t>
            </a:r>
            <a:r>
              <a:rPr lang="en-US" sz="1200" spc="-10" dirty="0" smtClean="0">
                <a:solidFill>
                  <a:srgbClr val="FFFFFF"/>
                </a:solidFill>
                <a:effectLst/>
                <a:latin typeface="Arial" panose="020B0604020202020204" pitchFamily="34" charset="0"/>
                <a:ea typeface="Arial" panose="020B0604020202020204" pitchFamily="34" charset="0"/>
                <a:cs typeface="Arial" panose="020B0604020202020204" pitchFamily="34" charset="0"/>
              </a:rPr>
              <a:t>0</a:t>
            </a:r>
            <a:r>
              <a:rPr lang="en-US" sz="1200" dirty="0" smtClean="0">
                <a:solidFill>
                  <a:srgbClr val="FFFFFF"/>
                </a:solidFill>
                <a:effectLst/>
                <a:latin typeface="Arial" panose="020B0604020202020204" pitchFamily="34" charset="0"/>
                <a:ea typeface="Arial" panose="020B0604020202020204" pitchFamily="34" charset="0"/>
                <a:cs typeface="Arial" panose="020B0604020202020204" pitchFamily="34" charset="0"/>
              </a:rPr>
              <a:t>21-2</a:t>
            </a:r>
            <a:r>
              <a:rPr lang="en-US" sz="1200" spc="-10" dirty="0" smtClean="0">
                <a:solidFill>
                  <a:srgbClr val="FFFFFF"/>
                </a:solidFill>
                <a:effectLst/>
                <a:latin typeface="Arial" panose="020B0604020202020204" pitchFamily="34" charset="0"/>
                <a:ea typeface="Arial" panose="020B0604020202020204" pitchFamily="34" charset="0"/>
                <a:cs typeface="Arial" panose="020B0604020202020204" pitchFamily="34" charset="0"/>
              </a:rPr>
              <a:t>02</a:t>
            </a:r>
            <a:r>
              <a:rPr lang="en-US" sz="1200" dirty="0" smtClean="0">
                <a:solidFill>
                  <a:srgbClr val="FFFFFF"/>
                </a:solidFill>
                <a:effectLst/>
                <a:latin typeface="Arial" panose="020B0604020202020204" pitchFamily="34" charset="0"/>
                <a:ea typeface="Arial" panose="020B0604020202020204" pitchFamily="34" charset="0"/>
                <a:cs typeface="Arial" panose="020B0604020202020204" pitchFamily="34" charset="0"/>
              </a:rPr>
              <a:t>7</a:t>
            </a:r>
            <a:endParaRPr lang="pt-PT" sz="12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44271782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idx="1"/>
          </p:nvPr>
        </p:nvSpPr>
        <p:spPr>
          <a:xfrm>
            <a:off x="838200" y="618566"/>
            <a:ext cx="10515600" cy="5782234"/>
          </a:xfrm>
        </p:spPr>
        <p:txBody>
          <a:bodyPr>
            <a:normAutofit fontScale="97500"/>
          </a:bodyPr>
          <a:lstStyle/>
          <a:p>
            <a:pPr marL="0" indent="0">
              <a:buNone/>
            </a:pPr>
            <a:r>
              <a:rPr lang="en-US" sz="1400" dirty="0">
                <a:latin typeface="Arial" panose="020B0604020202020204" pitchFamily="34" charset="0"/>
                <a:cs typeface="Arial" panose="020B0604020202020204" pitchFamily="34" charset="0"/>
              </a:rPr>
              <a:t> </a:t>
            </a:r>
            <a:endParaRPr lang="pt-PT" sz="1400" dirty="0">
              <a:latin typeface="Arial" panose="020B0604020202020204" pitchFamily="34" charset="0"/>
              <a:cs typeface="Arial" panose="020B0604020202020204" pitchFamily="34" charset="0"/>
            </a:endParaRPr>
          </a:p>
          <a:p>
            <a:pPr marL="0" indent="0">
              <a:buNone/>
            </a:pPr>
            <a:r>
              <a:rPr lang="en-US" sz="1400" b="1" dirty="0" smtClean="0">
                <a:latin typeface="Arial" panose="020B0604020202020204" pitchFamily="34" charset="0"/>
                <a:cs typeface="Arial" panose="020B0604020202020204" pitchFamily="34" charset="0"/>
              </a:rPr>
              <a:t>Título </a:t>
            </a:r>
            <a:r>
              <a:rPr lang="en-US" sz="1400" b="1" dirty="0">
                <a:latin typeface="Arial" panose="020B0604020202020204" pitchFamily="34" charset="0"/>
                <a:cs typeface="Arial" panose="020B0604020202020204" pitchFamily="34" charset="0"/>
              </a:rPr>
              <a:t>em </a:t>
            </a:r>
            <a:r>
              <a:rPr lang="en-US" sz="1400" b="1" dirty="0" smtClean="0">
                <a:latin typeface="Arial" panose="020B0604020202020204" pitchFamily="34" charset="0"/>
                <a:cs typeface="Arial" panose="020B0604020202020204" pitchFamily="34" charset="0"/>
              </a:rPr>
              <a:t>Inglês</a:t>
            </a:r>
            <a:endParaRPr lang="pt-PT" sz="1400" dirty="0">
              <a:latin typeface="Arial" panose="020B0604020202020204" pitchFamily="34" charset="0"/>
              <a:cs typeface="Arial" panose="020B0604020202020204" pitchFamily="34" charset="0"/>
            </a:endParaRPr>
          </a:p>
          <a:p>
            <a:pPr marL="0" indent="0">
              <a:buNone/>
            </a:pPr>
            <a:r>
              <a:rPr lang="en-US" sz="1400" dirty="0">
                <a:latin typeface="Arial" panose="020B0604020202020204" pitchFamily="34" charset="0"/>
                <a:cs typeface="Arial" panose="020B0604020202020204" pitchFamily="34" charset="0"/>
              </a:rPr>
              <a:t>Strategy for notoriety, communication and visibility of the EU Home Affairs Funds 2021-2027: “Portugal </a:t>
            </a:r>
            <a:r>
              <a:rPr lang="en-US" sz="1400" dirty="0" smtClean="0">
                <a:latin typeface="Arial" panose="020B0604020202020204" pitchFamily="34" charset="0"/>
                <a:cs typeface="Arial" panose="020B0604020202020204" pitchFamily="34" charset="0"/>
              </a:rPr>
              <a:t>Protege</a:t>
            </a:r>
            <a:r>
              <a:rPr lang="pt-PT" sz="1400" dirty="0" smtClean="0">
                <a:latin typeface="Arial" panose="020B0604020202020204" pitchFamily="34" charset="0"/>
                <a:cs typeface="Arial" panose="020B0604020202020204" pitchFamily="34" charset="0"/>
              </a:rPr>
              <a:t> </a:t>
            </a:r>
            <a:r>
              <a:rPr lang="en-US" sz="1400" dirty="0" smtClean="0">
                <a:latin typeface="Arial" panose="020B0604020202020204" pitchFamily="34" charset="0"/>
                <a:cs typeface="Arial" panose="020B0604020202020204" pitchFamily="34" charset="0"/>
              </a:rPr>
              <a:t>21-27</a:t>
            </a:r>
            <a:r>
              <a:rPr lang="en-US" sz="1400" dirty="0">
                <a:latin typeface="Arial" panose="020B0604020202020204" pitchFamily="34" charset="0"/>
                <a:cs typeface="Arial" panose="020B0604020202020204" pitchFamily="34" charset="0"/>
              </a:rPr>
              <a:t>”</a:t>
            </a:r>
            <a:endParaRPr lang="pt-PT" sz="1400" dirty="0">
              <a:latin typeface="Arial" panose="020B0604020202020204" pitchFamily="34" charset="0"/>
              <a:cs typeface="Arial" panose="020B0604020202020204" pitchFamily="34" charset="0"/>
            </a:endParaRPr>
          </a:p>
          <a:p>
            <a:pPr marL="0" indent="0">
              <a:buNone/>
            </a:pPr>
            <a:r>
              <a:rPr lang="en-US" sz="1400" b="1" dirty="0">
                <a:latin typeface="Arial" panose="020B0604020202020204" pitchFamily="34" charset="0"/>
                <a:cs typeface="Arial" panose="020B0604020202020204" pitchFamily="34" charset="0"/>
              </a:rPr>
              <a:t>Título na língua nacional</a:t>
            </a:r>
            <a:endParaRPr lang="pt-PT" sz="1400" dirty="0">
              <a:latin typeface="Arial" panose="020B0604020202020204" pitchFamily="34" charset="0"/>
              <a:cs typeface="Arial" panose="020B0604020202020204" pitchFamily="34" charset="0"/>
            </a:endParaRPr>
          </a:p>
          <a:p>
            <a:pPr marL="0" indent="0">
              <a:buNone/>
            </a:pPr>
            <a:r>
              <a:rPr lang="en-US" sz="1400" dirty="0">
                <a:latin typeface="Arial" panose="020B0604020202020204" pitchFamily="34" charset="0"/>
                <a:cs typeface="Arial" panose="020B0604020202020204" pitchFamily="34" charset="0"/>
              </a:rPr>
              <a:t>Estratégia de notoriedade, comunicação e visibilidade dos Fundos Europeus para a área dos Assuntos Internos 2021-2027: “Portugal Protege 21-27</a:t>
            </a:r>
            <a:r>
              <a:rPr lang="en-US" sz="1400" dirty="0" smtClean="0">
                <a:latin typeface="Arial" panose="020B0604020202020204" pitchFamily="34" charset="0"/>
                <a:cs typeface="Arial" panose="020B0604020202020204" pitchFamily="34" charset="0"/>
              </a:rPr>
              <a:t>”</a:t>
            </a:r>
            <a:endParaRPr lang="en-US" sz="1400" b="1" dirty="0">
              <a:latin typeface="Arial" panose="020B0604020202020204" pitchFamily="34" charset="0"/>
              <a:cs typeface="Arial" panose="020B0604020202020204" pitchFamily="34" charset="0"/>
            </a:endParaRPr>
          </a:p>
          <a:p>
            <a:pPr marL="0" indent="0">
              <a:buNone/>
            </a:pPr>
            <a:endParaRPr lang="en-US" sz="1400" b="1" dirty="0" smtClean="0">
              <a:latin typeface="Arial" panose="020B0604020202020204" pitchFamily="34" charset="0"/>
              <a:cs typeface="Arial" panose="020B0604020202020204" pitchFamily="34" charset="0"/>
            </a:endParaRPr>
          </a:p>
          <a:p>
            <a:pPr marL="0" indent="0">
              <a:buNone/>
            </a:pPr>
            <a:r>
              <a:rPr lang="en-US" sz="1400" b="1" dirty="0" smtClean="0">
                <a:latin typeface="Arial" panose="020B0604020202020204" pitchFamily="34" charset="0"/>
                <a:cs typeface="Arial" panose="020B0604020202020204" pitchFamily="34" charset="0"/>
              </a:rPr>
              <a:t>Versão</a:t>
            </a:r>
            <a:endParaRPr lang="pt-PT" sz="1400" dirty="0">
              <a:latin typeface="Arial" panose="020B0604020202020204" pitchFamily="34" charset="0"/>
              <a:cs typeface="Arial" panose="020B0604020202020204" pitchFamily="34" charset="0"/>
            </a:endParaRPr>
          </a:p>
          <a:p>
            <a:pPr marL="0" indent="0">
              <a:buNone/>
            </a:pPr>
            <a:r>
              <a:rPr lang="en-US" sz="1400" dirty="0">
                <a:latin typeface="Arial" panose="020B0604020202020204" pitchFamily="34" charset="0"/>
                <a:cs typeface="Arial" panose="020B0604020202020204" pitchFamily="34" charset="0"/>
              </a:rPr>
              <a:t>1.0</a:t>
            </a:r>
            <a:endParaRPr lang="pt-PT" sz="1400" dirty="0">
              <a:latin typeface="Arial" panose="020B0604020202020204" pitchFamily="34" charset="0"/>
              <a:cs typeface="Arial" panose="020B0604020202020204" pitchFamily="34" charset="0"/>
            </a:endParaRPr>
          </a:p>
          <a:p>
            <a:pPr marL="0" indent="0">
              <a:buNone/>
            </a:pPr>
            <a:r>
              <a:rPr lang="en-US" sz="1400" dirty="0">
                <a:latin typeface="Arial" panose="020B0604020202020204" pitchFamily="34" charset="0"/>
                <a:cs typeface="Arial" panose="020B0604020202020204" pitchFamily="34" charset="0"/>
              </a:rPr>
              <a:t> </a:t>
            </a:r>
            <a:endParaRPr lang="pt-PT" sz="1400" dirty="0">
              <a:latin typeface="Arial" panose="020B0604020202020204" pitchFamily="34" charset="0"/>
              <a:cs typeface="Arial" panose="020B0604020202020204" pitchFamily="34" charset="0"/>
            </a:endParaRPr>
          </a:p>
          <a:p>
            <a:pPr marL="0" indent="0">
              <a:buNone/>
            </a:pPr>
            <a:r>
              <a:rPr lang="en-US" sz="1400" b="1" dirty="0" smtClean="0">
                <a:latin typeface="Arial" panose="020B0604020202020204" pitchFamily="34" charset="0"/>
                <a:cs typeface="Arial" panose="020B0604020202020204" pitchFamily="34" charset="0"/>
              </a:rPr>
              <a:t>Data de Reporte</a:t>
            </a:r>
            <a:endParaRPr lang="pt-PT" sz="1400" dirty="0">
              <a:latin typeface="Arial" panose="020B0604020202020204" pitchFamily="34" charset="0"/>
              <a:cs typeface="Arial" panose="020B0604020202020204" pitchFamily="34" charset="0"/>
            </a:endParaRPr>
          </a:p>
          <a:p>
            <a:pPr marL="0" indent="0">
              <a:buNone/>
            </a:pPr>
            <a:r>
              <a:rPr lang="en-US" sz="1400" dirty="0" smtClean="0">
                <a:latin typeface="Arial" panose="020B0604020202020204" pitchFamily="34" charset="0"/>
                <a:cs typeface="Arial" panose="020B0604020202020204" pitchFamily="34" charset="0"/>
              </a:rPr>
              <a:t>29/02/2024</a:t>
            </a:r>
            <a:endParaRPr lang="pt-PT" sz="1400" dirty="0">
              <a:latin typeface="Arial" panose="020B0604020202020204" pitchFamily="34" charset="0"/>
              <a:cs typeface="Arial" panose="020B0604020202020204" pitchFamily="34" charset="0"/>
            </a:endParaRPr>
          </a:p>
          <a:p>
            <a:pPr marL="0" indent="0">
              <a:buNone/>
            </a:pPr>
            <a:r>
              <a:rPr lang="en-US" sz="1400" b="1" dirty="0" smtClean="0">
                <a:latin typeface="Arial" panose="020B0604020202020204" pitchFamily="34" charset="0"/>
                <a:cs typeface="Arial" panose="020B0604020202020204" pitchFamily="34" charset="0"/>
              </a:rPr>
              <a:t>Aprovação</a:t>
            </a:r>
          </a:p>
          <a:p>
            <a:pPr marL="0" indent="0">
              <a:buNone/>
            </a:pPr>
            <a:endParaRPr lang="en-US" sz="1400" b="1" dirty="0">
              <a:latin typeface="Arial" panose="020B0604020202020204" pitchFamily="34" charset="0"/>
              <a:cs typeface="Arial" panose="020B0604020202020204" pitchFamily="34" charset="0"/>
            </a:endParaRPr>
          </a:p>
          <a:p>
            <a:pPr marL="0" indent="0">
              <a:buNone/>
            </a:pPr>
            <a:r>
              <a:rPr lang="en-US" sz="1400" b="1" dirty="0" smtClean="0">
                <a:latin typeface="Arial" panose="020B0604020202020204" pitchFamily="34" charset="0"/>
                <a:cs typeface="Arial" panose="020B0604020202020204" pitchFamily="34" charset="0"/>
              </a:rPr>
              <a:t>Data de Aprovação</a:t>
            </a:r>
          </a:p>
          <a:p>
            <a:pPr marL="0" indent="0">
              <a:buNone/>
            </a:pPr>
            <a:endParaRPr lang="en-US" sz="1400" dirty="0" smtClean="0">
              <a:latin typeface="Arial" panose="020B0604020202020204" pitchFamily="34" charset="0"/>
              <a:cs typeface="Arial" panose="020B0604020202020204" pitchFamily="34" charset="0"/>
            </a:endParaRPr>
          </a:p>
          <a:p>
            <a:pPr marL="0" indent="0">
              <a:buNone/>
            </a:pPr>
            <a:endParaRPr lang="pt-PT" dirty="0"/>
          </a:p>
        </p:txBody>
      </p:sp>
    </p:spTree>
    <p:extLst>
      <p:ext uri="{BB962C8B-B14F-4D97-AF65-F5344CB8AC3E}">
        <p14:creationId xmlns:p14="http://schemas.microsoft.com/office/powerpoint/2010/main" val="345838178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527051"/>
            <a:ext cx="10515600" cy="736974"/>
          </a:xfrm>
        </p:spPr>
        <p:txBody>
          <a:bodyPr>
            <a:normAutofit fontScale="90000"/>
          </a:bodyPr>
          <a:lstStyle/>
          <a:p>
            <a:r>
              <a:rPr lang="pt-PT" sz="2000" dirty="0" smtClean="0">
                <a:latin typeface="Arial" panose="020B0604020202020204" pitchFamily="34" charset="0"/>
                <a:cs typeface="Arial" panose="020B0604020202020204" pitchFamily="34" charset="0"/>
              </a:rPr>
              <a:t>07 </a:t>
            </a:r>
            <a:r>
              <a:rPr lang="pt-PT" sz="2000" dirty="0" smtClean="0">
                <a:solidFill>
                  <a:srgbClr val="92D050"/>
                </a:solidFill>
                <a:latin typeface="Arial" panose="020B0604020202020204" pitchFamily="34" charset="0"/>
                <a:cs typeface="Arial" panose="020B0604020202020204" pitchFamily="34" charset="0"/>
              </a:rPr>
              <a:t/>
            </a:r>
            <a:br>
              <a:rPr lang="pt-PT" sz="2000" dirty="0" smtClean="0">
                <a:solidFill>
                  <a:srgbClr val="92D050"/>
                </a:solidFill>
                <a:latin typeface="Arial" panose="020B0604020202020204" pitchFamily="34" charset="0"/>
                <a:cs typeface="Arial" panose="020B0604020202020204" pitchFamily="34" charset="0"/>
              </a:rPr>
            </a:br>
            <a:r>
              <a:rPr lang="pt-PT" sz="2000" dirty="0" smtClean="0">
                <a:solidFill>
                  <a:srgbClr val="92D050"/>
                </a:solidFill>
                <a:latin typeface="Arial" panose="020B0604020202020204" pitchFamily="34" charset="0"/>
                <a:cs typeface="Arial" panose="020B0604020202020204" pitchFamily="34" charset="0"/>
              </a:rPr>
              <a:t>EIXOS DE COMUNICAÇÃO</a:t>
            </a:r>
            <a:br>
              <a:rPr lang="pt-PT" sz="2000" dirty="0" smtClean="0">
                <a:solidFill>
                  <a:srgbClr val="92D050"/>
                </a:solidFill>
                <a:latin typeface="Arial" panose="020B0604020202020204" pitchFamily="34" charset="0"/>
                <a:cs typeface="Arial" panose="020B0604020202020204" pitchFamily="34" charset="0"/>
              </a:rPr>
            </a:br>
            <a:r>
              <a:rPr lang="pt-PT" sz="2000" dirty="0" smtClean="0">
                <a:solidFill>
                  <a:srgbClr val="92D050"/>
                </a:solidFill>
                <a:latin typeface="Arial" panose="020B0604020202020204" pitchFamily="34" charset="0"/>
                <a:cs typeface="Arial" panose="020B0604020202020204" pitchFamily="34" charset="0"/>
              </a:rPr>
              <a:t/>
            </a:r>
            <a:br>
              <a:rPr lang="pt-PT" sz="2000" dirty="0" smtClean="0">
                <a:solidFill>
                  <a:srgbClr val="92D050"/>
                </a:solidFill>
                <a:latin typeface="Arial" panose="020B0604020202020204" pitchFamily="34" charset="0"/>
                <a:cs typeface="Arial" panose="020B0604020202020204" pitchFamily="34" charset="0"/>
              </a:rPr>
            </a:br>
            <a:r>
              <a:rPr lang="pt-PT" sz="2000" dirty="0" smtClean="0">
                <a:latin typeface="Arial" panose="020B0604020202020204" pitchFamily="34" charset="0"/>
                <a:cs typeface="Arial" panose="020B0604020202020204" pitchFamily="34" charset="0"/>
              </a:rPr>
              <a:t>.1 </a:t>
            </a:r>
            <a:r>
              <a:rPr lang="pt-PT" sz="1600" dirty="0" smtClean="0">
                <a:solidFill>
                  <a:srgbClr val="92D050"/>
                </a:solidFill>
                <a:latin typeface="Arial" panose="020B0604020202020204" pitchFamily="34" charset="0"/>
                <a:cs typeface="Arial" panose="020B0604020202020204" pitchFamily="34" charset="0"/>
              </a:rPr>
              <a:t>COMO VAMOS COMUNICAR?</a:t>
            </a:r>
            <a:r>
              <a:rPr lang="pt-PT" sz="2000" dirty="0" smtClean="0">
                <a:solidFill>
                  <a:srgbClr val="92D050"/>
                </a:solidFill>
                <a:latin typeface="Arial" panose="020B0604020202020204" pitchFamily="34" charset="0"/>
                <a:cs typeface="Arial" panose="020B0604020202020204" pitchFamily="34" charset="0"/>
              </a:rPr>
              <a:t/>
            </a:r>
            <a:br>
              <a:rPr lang="pt-PT" sz="2000" dirty="0" smtClean="0">
                <a:solidFill>
                  <a:srgbClr val="92D050"/>
                </a:solidFill>
                <a:latin typeface="Arial" panose="020B0604020202020204" pitchFamily="34" charset="0"/>
                <a:cs typeface="Arial" panose="020B0604020202020204" pitchFamily="34" charset="0"/>
              </a:rPr>
            </a:br>
            <a:r>
              <a:rPr lang="pt-PT" sz="2000" dirty="0" smtClean="0">
                <a:latin typeface="Arial" panose="020B0604020202020204" pitchFamily="34" charset="0"/>
                <a:cs typeface="Arial" panose="020B0604020202020204" pitchFamily="34" charset="0"/>
              </a:rPr>
              <a:t/>
            </a:r>
            <a:br>
              <a:rPr lang="pt-PT" sz="2000" dirty="0" smtClean="0">
                <a:latin typeface="Arial" panose="020B0604020202020204" pitchFamily="34" charset="0"/>
                <a:cs typeface="Arial" panose="020B0604020202020204" pitchFamily="34" charset="0"/>
              </a:rPr>
            </a:br>
            <a:endParaRPr lang="pt-PT" sz="2000" dirty="0">
              <a:latin typeface="Arial" panose="020B0604020202020204" pitchFamily="34" charset="0"/>
              <a:cs typeface="Arial" panose="020B0604020202020204" pitchFamily="34" charset="0"/>
            </a:endParaRPr>
          </a:p>
        </p:txBody>
      </p:sp>
      <p:pic>
        <p:nvPicPr>
          <p:cNvPr id="7" name="Imagem 6" descr="Uma imagem com texto, captura de ecrã, Tipo de letra&#10;&#10;Descrição gerada automaticamente"/>
          <p:cNvPicPr/>
          <p:nvPr/>
        </p:nvPicPr>
        <p:blipFill>
          <a:blip r:embed="rId2">
            <a:extLst>
              <a:ext uri="{28A0092B-C50C-407E-A947-70E740481C1C}">
                <a14:useLocalDpi xmlns:a14="http://schemas.microsoft.com/office/drawing/2010/main" val="0"/>
              </a:ext>
            </a:extLst>
          </a:blip>
          <a:stretch>
            <a:fillRect/>
          </a:stretch>
        </p:blipFill>
        <p:spPr>
          <a:xfrm>
            <a:off x="3227293" y="1116107"/>
            <a:ext cx="6010835" cy="2218766"/>
          </a:xfrm>
          <a:prstGeom prst="rect">
            <a:avLst/>
          </a:prstGeom>
        </p:spPr>
      </p:pic>
      <p:sp>
        <p:nvSpPr>
          <p:cNvPr id="8" name="CaixaDeTexto 7"/>
          <p:cNvSpPr txBox="1"/>
          <p:nvPr/>
        </p:nvSpPr>
        <p:spPr>
          <a:xfrm>
            <a:off x="672353" y="3455894"/>
            <a:ext cx="6118412" cy="369332"/>
          </a:xfrm>
          <a:prstGeom prst="rect">
            <a:avLst/>
          </a:prstGeom>
          <a:noFill/>
        </p:spPr>
        <p:txBody>
          <a:bodyPr wrap="square" rtlCol="0">
            <a:spAutoFit/>
          </a:bodyPr>
          <a:lstStyle/>
          <a:p>
            <a:r>
              <a:rPr lang="pt-PT" dirty="0" smtClean="0"/>
              <a:t>.</a:t>
            </a:r>
            <a:r>
              <a:rPr lang="pt-PT" dirty="0" smtClean="0">
                <a:latin typeface="Arial" panose="020B0604020202020204" pitchFamily="34" charset="0"/>
                <a:cs typeface="Arial" panose="020B0604020202020204" pitchFamily="34" charset="0"/>
              </a:rPr>
              <a:t>2 </a:t>
            </a:r>
            <a:r>
              <a:rPr lang="pt-PT" sz="1400" dirty="0" smtClean="0">
                <a:solidFill>
                  <a:srgbClr val="92D050"/>
                </a:solidFill>
                <a:latin typeface="Arial" panose="020B0604020202020204" pitchFamily="34" charset="0"/>
                <a:cs typeface="Arial" panose="020B0604020202020204" pitchFamily="34" charset="0"/>
              </a:rPr>
              <a:t>ATIVAÇÃO DE COMUNICAÇÃO TRANSVERSAL AOS 4 EIXOS: </a:t>
            </a:r>
            <a:endParaRPr lang="pt-PT" sz="1400" dirty="0">
              <a:solidFill>
                <a:srgbClr val="92D050"/>
              </a:solidFill>
              <a:latin typeface="Arial" panose="020B0604020202020204" pitchFamily="34" charset="0"/>
              <a:cs typeface="Arial" panose="020B0604020202020204" pitchFamily="34" charset="0"/>
            </a:endParaRPr>
          </a:p>
        </p:txBody>
      </p:sp>
      <p:sp>
        <p:nvSpPr>
          <p:cNvPr id="9" name="CaixaDeTexto 8"/>
          <p:cNvSpPr txBox="1"/>
          <p:nvPr/>
        </p:nvSpPr>
        <p:spPr>
          <a:xfrm>
            <a:off x="672353" y="4303059"/>
            <a:ext cx="4598894" cy="2569934"/>
          </a:xfrm>
          <a:prstGeom prst="rect">
            <a:avLst/>
          </a:prstGeom>
          <a:noFill/>
        </p:spPr>
        <p:txBody>
          <a:bodyPr wrap="square" rtlCol="0">
            <a:spAutoFit/>
          </a:bodyPr>
          <a:lstStyle/>
          <a:p>
            <a:pPr marL="285750" indent="-285750">
              <a:buFont typeface="Arial" panose="020B0604020202020204" pitchFamily="34" charset="0"/>
              <a:buChar char="•"/>
            </a:pPr>
            <a:r>
              <a:rPr lang="pt-PT" sz="1100" dirty="0" smtClean="0">
                <a:latin typeface="Arial" panose="020B0604020202020204" pitchFamily="34" charset="0"/>
                <a:cs typeface="Arial" panose="020B0604020202020204" pitchFamily="34" charset="0"/>
              </a:rPr>
              <a:t>Aconselhamento comunicacional estratégico permanente;</a:t>
            </a:r>
          </a:p>
          <a:p>
            <a:pPr marL="285750" indent="-285750">
              <a:buFont typeface="Arial" panose="020B0604020202020204" pitchFamily="34" charset="0"/>
              <a:buChar char="•"/>
            </a:pPr>
            <a:r>
              <a:rPr lang="pt-PT" sz="1100" dirty="0" smtClean="0">
                <a:latin typeface="Arial" panose="020B0604020202020204" pitchFamily="34" charset="0"/>
                <a:cs typeface="Arial" panose="020B0604020202020204" pitchFamily="34" charset="0"/>
              </a:rPr>
              <a:t>Criação de instrumentos de comunicação diferenciadores para as várias iniciativas propostas;</a:t>
            </a:r>
          </a:p>
          <a:p>
            <a:pPr marL="285750" indent="-285750">
              <a:buFont typeface="Arial" panose="020B0604020202020204" pitchFamily="34" charset="0"/>
              <a:buChar char="•"/>
            </a:pPr>
            <a:r>
              <a:rPr lang="pt-PT" sz="1100" dirty="0" smtClean="0">
                <a:latin typeface="Arial" panose="020B0604020202020204" pitchFamily="34" charset="0"/>
                <a:cs typeface="Arial" panose="020B0604020202020204" pitchFamily="34" charset="0"/>
              </a:rPr>
              <a:t>Elaboração e envio de comunicados de imprensa orientados em função das oportunidades mediáticas;</a:t>
            </a:r>
          </a:p>
          <a:p>
            <a:pPr marL="285750" indent="-285750">
              <a:buFont typeface="Arial" panose="020B0604020202020204" pitchFamily="34" charset="0"/>
              <a:buChar char="•"/>
            </a:pPr>
            <a:r>
              <a:rPr lang="pt-PT" sz="1100" dirty="0" smtClean="0">
                <a:latin typeface="Arial" panose="020B0604020202020204" pitchFamily="34" charset="0"/>
                <a:cs typeface="Arial" panose="020B0604020202020204" pitchFamily="34" charset="0"/>
              </a:rPr>
              <a:t>Sugestão </a:t>
            </a:r>
            <a:r>
              <a:rPr lang="pt-PT" sz="1100" dirty="0" err="1" smtClean="0">
                <a:latin typeface="Arial" panose="020B0604020202020204" pitchFamily="34" charset="0"/>
                <a:cs typeface="Arial" panose="020B0604020202020204" pitchFamily="34" charset="0"/>
              </a:rPr>
              <a:t>proativa</a:t>
            </a:r>
            <a:r>
              <a:rPr lang="pt-PT" sz="1100" dirty="0" smtClean="0">
                <a:latin typeface="Arial" panose="020B0604020202020204" pitchFamily="34" charset="0"/>
                <a:cs typeface="Arial" panose="020B0604020202020204" pitchFamily="34" charset="0"/>
              </a:rPr>
              <a:t> de temas e ângulos de abordagem para os media com o objetivo de otimizar a proposta de comunicação e as mensagens inerentes;</a:t>
            </a:r>
          </a:p>
          <a:p>
            <a:pPr marL="285750" indent="-285750">
              <a:buFont typeface="Arial" panose="020B0604020202020204" pitchFamily="34" charset="0"/>
              <a:buChar char="•"/>
            </a:pPr>
            <a:r>
              <a:rPr lang="pt-PT" sz="1100" dirty="0" smtClean="0">
                <a:latin typeface="Arial" panose="020B0604020202020204" pitchFamily="34" charset="0"/>
                <a:cs typeface="Arial" panose="020B0604020202020204" pitchFamily="34" charset="0"/>
              </a:rPr>
              <a:t>Gestão de contactos institucionais com </a:t>
            </a:r>
            <a:r>
              <a:rPr lang="pt-PT" sz="1100" dirty="0" err="1" smtClean="0">
                <a:latin typeface="Arial" panose="020B0604020202020204" pitchFamily="34" charset="0"/>
                <a:cs typeface="Arial" panose="020B0604020202020204" pitchFamily="34" charset="0"/>
              </a:rPr>
              <a:t>KOL’s</a:t>
            </a:r>
            <a:r>
              <a:rPr lang="pt-PT" sz="1100" dirty="0" smtClean="0">
                <a:latin typeface="Arial" panose="020B0604020202020204" pitchFamily="34" charset="0"/>
                <a:cs typeface="Arial" panose="020B0604020202020204" pitchFamily="34" charset="0"/>
              </a:rPr>
              <a:t> (</a:t>
            </a:r>
            <a:r>
              <a:rPr lang="pt-PT" sz="1100" dirty="0" err="1" smtClean="0">
                <a:latin typeface="Arial" panose="020B0604020202020204" pitchFamily="34" charset="0"/>
                <a:cs typeface="Arial" panose="020B0604020202020204" pitchFamily="34" charset="0"/>
              </a:rPr>
              <a:t>Key</a:t>
            </a:r>
            <a:r>
              <a:rPr lang="pt-PT" sz="1100" dirty="0" smtClean="0">
                <a:latin typeface="Arial" panose="020B0604020202020204" pitchFamily="34" charset="0"/>
                <a:cs typeface="Arial" panose="020B0604020202020204" pitchFamily="34" charset="0"/>
              </a:rPr>
              <a:t> </a:t>
            </a:r>
            <a:r>
              <a:rPr lang="pt-PT" sz="1100" dirty="0" err="1" smtClean="0">
                <a:latin typeface="Arial" panose="020B0604020202020204" pitchFamily="34" charset="0"/>
                <a:cs typeface="Arial" panose="020B0604020202020204" pitchFamily="34" charset="0"/>
              </a:rPr>
              <a:t>Opinion</a:t>
            </a:r>
            <a:r>
              <a:rPr lang="pt-PT" sz="1100" dirty="0" smtClean="0">
                <a:latin typeface="Arial" panose="020B0604020202020204" pitchFamily="34" charset="0"/>
                <a:cs typeface="Arial" panose="020B0604020202020204" pitchFamily="34" charset="0"/>
              </a:rPr>
              <a:t> Leaders);</a:t>
            </a:r>
          </a:p>
          <a:p>
            <a:pPr marL="285750" indent="-285750">
              <a:buFont typeface="Arial" panose="020B0604020202020204" pitchFamily="34" charset="0"/>
              <a:buChar char="•"/>
            </a:pPr>
            <a:r>
              <a:rPr lang="pt-PT" sz="1100" dirty="0" smtClean="0">
                <a:latin typeface="Arial" panose="020B0604020202020204" pitchFamily="34" charset="0"/>
                <a:cs typeface="Arial" panose="020B0604020202020204" pitchFamily="34" charset="0"/>
              </a:rPr>
              <a:t>Marcação e gestão de entrevistas em função dos momentos mediáticos criados e detetados proactivamente;</a:t>
            </a:r>
          </a:p>
          <a:p>
            <a:pPr marL="285750" indent="-285750">
              <a:buFont typeface="Arial" panose="020B0604020202020204" pitchFamily="34" charset="0"/>
              <a:buChar char="•"/>
            </a:pPr>
            <a:r>
              <a:rPr lang="pt-PT" sz="1100" dirty="0" smtClean="0">
                <a:latin typeface="Arial" panose="020B0604020202020204" pitchFamily="34" charset="0"/>
                <a:cs typeface="Arial" panose="020B0604020202020204" pitchFamily="34" charset="0"/>
              </a:rPr>
              <a:t>Assessoria mediática na preparação e realização de entrevistas;</a:t>
            </a:r>
          </a:p>
          <a:p>
            <a:pPr marL="285750" indent="-285750">
              <a:buFont typeface="Arial" panose="020B0604020202020204" pitchFamily="34" charset="0"/>
              <a:buChar char="•"/>
            </a:pPr>
            <a:endParaRPr lang="pt-PT" dirty="0"/>
          </a:p>
        </p:txBody>
      </p:sp>
      <p:sp>
        <p:nvSpPr>
          <p:cNvPr id="10" name="CaixaDeTexto 9"/>
          <p:cNvSpPr txBox="1"/>
          <p:nvPr/>
        </p:nvSpPr>
        <p:spPr>
          <a:xfrm>
            <a:off x="6347012" y="4329953"/>
            <a:ext cx="5378823" cy="2462213"/>
          </a:xfrm>
          <a:prstGeom prst="rect">
            <a:avLst/>
          </a:prstGeom>
          <a:noFill/>
        </p:spPr>
        <p:txBody>
          <a:bodyPr wrap="square" rtlCol="0">
            <a:spAutoFit/>
          </a:bodyPr>
          <a:lstStyle/>
          <a:p>
            <a:pPr marL="171450" indent="-171450">
              <a:buFont typeface="Arial" panose="020B0604020202020204" pitchFamily="34" charset="0"/>
              <a:buChar char="•"/>
            </a:pPr>
            <a:r>
              <a:rPr lang="pt-PT" sz="1100" dirty="0" smtClean="0">
                <a:latin typeface="Arial" panose="020B0604020202020204" pitchFamily="34" charset="0"/>
                <a:cs typeface="Arial" panose="020B0604020202020204" pitchFamily="34" charset="0"/>
              </a:rPr>
              <a:t>Follow-ups de reforço comunicacional para avaliar o interesse das matérias e detetar oportunidades de comunicação;</a:t>
            </a:r>
          </a:p>
          <a:p>
            <a:pPr marL="171450" indent="-171450">
              <a:buFont typeface="Arial" panose="020B0604020202020204" pitchFamily="34" charset="0"/>
              <a:buChar char="•"/>
            </a:pPr>
            <a:r>
              <a:rPr lang="pt-PT" sz="1100" dirty="0" smtClean="0">
                <a:latin typeface="Arial" panose="020B0604020202020204" pitchFamily="34" charset="0"/>
                <a:cs typeface="Arial" panose="020B0604020202020204" pitchFamily="34" charset="0"/>
              </a:rPr>
              <a:t>Promoção de artigos de posicionamento estratégico;</a:t>
            </a:r>
          </a:p>
          <a:p>
            <a:pPr marL="171450" indent="-171450">
              <a:buFont typeface="Arial" panose="020B0604020202020204" pitchFamily="34" charset="0"/>
              <a:buChar char="•"/>
            </a:pPr>
            <a:r>
              <a:rPr lang="pt-PT" sz="1100" dirty="0" smtClean="0">
                <a:latin typeface="Arial" panose="020B0604020202020204" pitchFamily="34" charset="0"/>
                <a:cs typeface="Arial" panose="020B0604020202020204" pitchFamily="34" charset="0"/>
              </a:rPr>
              <a:t>Apresentação de novas propostas de conteúdos e rúbricas para as redes sociais;</a:t>
            </a:r>
          </a:p>
          <a:p>
            <a:pPr marL="171450" indent="-171450">
              <a:buFont typeface="Arial" panose="020B0604020202020204" pitchFamily="34" charset="0"/>
              <a:buChar char="•"/>
            </a:pPr>
            <a:r>
              <a:rPr lang="pt-PT" sz="1100" dirty="0" smtClean="0">
                <a:latin typeface="Arial" panose="020B0604020202020204" pitchFamily="34" charset="0"/>
                <a:cs typeface="Arial" panose="020B0604020202020204" pitchFamily="34" charset="0"/>
              </a:rPr>
              <a:t>Promover a literacia relacionada com os Fundos Europeus nas diferentes plataformas e de forma apelativa;</a:t>
            </a:r>
          </a:p>
          <a:p>
            <a:pPr marL="171450" indent="-171450">
              <a:buFont typeface="Arial" panose="020B0604020202020204" pitchFamily="34" charset="0"/>
              <a:buChar char="•"/>
            </a:pPr>
            <a:r>
              <a:rPr lang="pt-PT" sz="1100" dirty="0" smtClean="0">
                <a:latin typeface="Arial" panose="020B0604020202020204" pitchFamily="34" charset="0"/>
                <a:cs typeface="Arial" panose="020B0604020202020204" pitchFamily="34" charset="0"/>
              </a:rPr>
              <a:t>Promover uma interação com os nossos parceiros de forma a ter maior visibilidade, tanto no espaço digital, como no offline;</a:t>
            </a:r>
          </a:p>
          <a:p>
            <a:pPr marL="171450" indent="-171450">
              <a:buFont typeface="Arial" panose="020B0604020202020204" pitchFamily="34" charset="0"/>
              <a:buChar char="•"/>
            </a:pPr>
            <a:r>
              <a:rPr lang="pt-PT" sz="1100" dirty="0" smtClean="0">
                <a:latin typeface="Arial" panose="020B0604020202020204" pitchFamily="34" charset="0"/>
                <a:cs typeface="Arial" panose="020B0604020202020204" pitchFamily="34" charset="0"/>
              </a:rPr>
              <a:t>Combater a desinformação relativa à execução dos Fundos Europeus através das várias propostas sugeridas ao longo desta Estratégia, que englobem os quatro eixos de comunicação;</a:t>
            </a:r>
          </a:p>
          <a:p>
            <a:pPr marL="171450" indent="-171450">
              <a:buFont typeface="Arial" panose="020B0604020202020204" pitchFamily="34" charset="0"/>
              <a:buChar char="•"/>
            </a:pPr>
            <a:r>
              <a:rPr lang="pt-PT" sz="1100" dirty="0" smtClean="0">
                <a:latin typeface="Arial" panose="020B0604020202020204" pitchFamily="34" charset="0"/>
                <a:cs typeface="Arial" panose="020B0604020202020204" pitchFamily="34" charset="0"/>
              </a:rPr>
              <a:t>Elaboração e apresentação de </a:t>
            </a:r>
            <a:r>
              <a:rPr lang="pt-PT" sz="1100" dirty="0" err="1" smtClean="0">
                <a:latin typeface="Arial" panose="020B0604020202020204" pitchFamily="34" charset="0"/>
                <a:cs typeface="Arial" panose="020B0604020202020204" pitchFamily="34" charset="0"/>
              </a:rPr>
              <a:t>reports</a:t>
            </a:r>
            <a:r>
              <a:rPr lang="pt-PT" sz="1100" dirty="0" smtClean="0">
                <a:latin typeface="Arial" panose="020B0604020202020204" pitchFamily="34" charset="0"/>
                <a:cs typeface="Arial" panose="020B0604020202020204" pitchFamily="34" charset="0"/>
              </a:rPr>
              <a:t> de trabalho (análise quantitativa, qualitativa e retorno do investimento).</a:t>
            </a:r>
            <a:endParaRPr lang="pt-PT" sz="1100" dirty="0">
              <a:latin typeface="Arial" panose="020B0604020202020204" pitchFamily="34" charset="0"/>
              <a:cs typeface="Arial" panose="020B0604020202020204" pitchFamily="34" charset="0"/>
            </a:endParaRPr>
          </a:p>
        </p:txBody>
      </p:sp>
      <p:pic>
        <p:nvPicPr>
          <p:cNvPr id="3" name="Imagem 2"/>
          <p:cNvPicPr>
            <a:picLocks noChangeAspect="1"/>
          </p:cNvPicPr>
          <p:nvPr/>
        </p:nvPicPr>
        <p:blipFill>
          <a:blip r:embed="rId3"/>
          <a:stretch>
            <a:fillRect/>
          </a:stretch>
        </p:blipFill>
        <p:spPr>
          <a:xfrm>
            <a:off x="9238128" y="399024"/>
            <a:ext cx="2170364" cy="256054"/>
          </a:xfrm>
          <a:prstGeom prst="rect">
            <a:avLst/>
          </a:prstGeom>
        </p:spPr>
      </p:pic>
    </p:spTree>
    <p:extLst>
      <p:ext uri="{BB962C8B-B14F-4D97-AF65-F5344CB8AC3E}">
        <p14:creationId xmlns:p14="http://schemas.microsoft.com/office/powerpoint/2010/main" val="265482457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osição de Conteúdo 2"/>
          <p:cNvSpPr>
            <a:spLocks noGrp="1"/>
          </p:cNvSpPr>
          <p:nvPr>
            <p:ph idx="1"/>
          </p:nvPr>
        </p:nvSpPr>
        <p:spPr>
          <a:xfrm>
            <a:off x="0" y="0"/>
            <a:ext cx="12191999" cy="6858000"/>
          </a:xfrm>
        </p:spPr>
        <p:txBody>
          <a:bodyPr/>
          <a:lstStyle/>
          <a:p>
            <a:endParaRPr lang="pt-PT" dirty="0"/>
          </a:p>
        </p:txBody>
      </p:sp>
      <p:grpSp>
        <p:nvGrpSpPr>
          <p:cNvPr id="4" name="Group 343"/>
          <p:cNvGrpSpPr>
            <a:grpSpLocks/>
          </p:cNvGrpSpPr>
          <p:nvPr/>
        </p:nvGrpSpPr>
        <p:grpSpPr bwMode="auto">
          <a:xfrm>
            <a:off x="0" y="185"/>
            <a:ext cx="12191999" cy="6857815"/>
            <a:chOff x="0" y="-613"/>
            <a:chExt cx="18709" cy="14219"/>
          </a:xfrm>
        </p:grpSpPr>
        <p:grpSp>
          <p:nvGrpSpPr>
            <p:cNvPr id="5" name="Group 350"/>
            <p:cNvGrpSpPr>
              <a:grpSpLocks/>
            </p:cNvGrpSpPr>
            <p:nvPr/>
          </p:nvGrpSpPr>
          <p:grpSpPr bwMode="auto">
            <a:xfrm>
              <a:off x="0" y="13102"/>
              <a:ext cx="524" cy="2"/>
              <a:chOff x="0" y="13102"/>
              <a:chExt cx="524" cy="2"/>
            </a:xfrm>
          </p:grpSpPr>
          <p:sp>
            <p:nvSpPr>
              <p:cNvPr id="12" name="Freeform 351"/>
              <p:cNvSpPr>
                <a:spLocks/>
              </p:cNvSpPr>
              <p:nvPr/>
            </p:nvSpPr>
            <p:spPr bwMode="auto">
              <a:xfrm>
                <a:off x="0" y="13102"/>
                <a:ext cx="524" cy="2"/>
              </a:xfrm>
              <a:custGeom>
                <a:avLst/>
                <a:gdLst>
                  <a:gd name="T0" fmla="*/ 0 w 524"/>
                  <a:gd name="T1" fmla="*/ 524 w 524"/>
                </a:gdLst>
                <a:ahLst/>
                <a:cxnLst>
                  <a:cxn ang="0">
                    <a:pos x="T0" y="0"/>
                  </a:cxn>
                  <a:cxn ang="0">
                    <a:pos x="T1" y="0"/>
                  </a:cxn>
                </a:cxnLst>
                <a:rect l="0" t="0" r="r" b="b"/>
                <a:pathLst>
                  <a:path w="524">
                    <a:moveTo>
                      <a:pt x="0" y="0"/>
                    </a:moveTo>
                    <a:lnTo>
                      <a:pt x="524" y="0"/>
                    </a:lnTo>
                  </a:path>
                </a:pathLst>
              </a:custGeom>
              <a:noFill/>
              <a:ln w="7747">
                <a:solidFill>
                  <a:srgbClr val="4FA246"/>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pt-PT"/>
              </a:p>
            </p:txBody>
          </p:sp>
        </p:grpSp>
        <p:grpSp>
          <p:nvGrpSpPr>
            <p:cNvPr id="6" name="Group 346"/>
            <p:cNvGrpSpPr>
              <a:grpSpLocks/>
            </p:cNvGrpSpPr>
            <p:nvPr/>
          </p:nvGrpSpPr>
          <p:grpSpPr bwMode="auto">
            <a:xfrm>
              <a:off x="0" y="-613"/>
              <a:ext cx="18184" cy="14219"/>
              <a:chOff x="0" y="-613"/>
              <a:chExt cx="18184" cy="14219"/>
            </a:xfrm>
          </p:grpSpPr>
          <p:sp>
            <p:nvSpPr>
              <p:cNvPr id="9" name="Freeform 349"/>
              <p:cNvSpPr>
                <a:spLocks/>
              </p:cNvSpPr>
              <p:nvPr/>
            </p:nvSpPr>
            <p:spPr bwMode="auto">
              <a:xfrm>
                <a:off x="11463" y="13102"/>
                <a:ext cx="6721" cy="2"/>
              </a:xfrm>
              <a:custGeom>
                <a:avLst/>
                <a:gdLst>
                  <a:gd name="T0" fmla="+- 0 11463 11463"/>
                  <a:gd name="T1" fmla="*/ T0 w 6721"/>
                  <a:gd name="T2" fmla="+- 0 18184 11463"/>
                  <a:gd name="T3" fmla="*/ T2 w 6721"/>
                </a:gdLst>
                <a:ahLst/>
                <a:cxnLst>
                  <a:cxn ang="0">
                    <a:pos x="T1" y="0"/>
                  </a:cxn>
                  <a:cxn ang="0">
                    <a:pos x="T3" y="0"/>
                  </a:cxn>
                </a:cxnLst>
                <a:rect l="0" t="0" r="r" b="b"/>
                <a:pathLst>
                  <a:path w="6721">
                    <a:moveTo>
                      <a:pt x="0" y="0"/>
                    </a:moveTo>
                    <a:lnTo>
                      <a:pt x="6721" y="0"/>
                    </a:lnTo>
                  </a:path>
                </a:pathLst>
              </a:custGeom>
              <a:noFill/>
              <a:ln w="7747">
                <a:solidFill>
                  <a:srgbClr val="4FA246"/>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pt-PT"/>
              </a:p>
            </p:txBody>
          </p:sp>
          <p:pic>
            <p:nvPicPr>
              <p:cNvPr id="10" name="Picture 34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13"/>
                <a:ext cx="12323" cy="1421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4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22" y="227"/>
                <a:ext cx="1637" cy="49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344"/>
            <p:cNvGrpSpPr>
              <a:grpSpLocks/>
            </p:cNvGrpSpPr>
            <p:nvPr/>
          </p:nvGrpSpPr>
          <p:grpSpPr bwMode="auto">
            <a:xfrm>
              <a:off x="12323" y="-613"/>
              <a:ext cx="6386" cy="14219"/>
              <a:chOff x="12323" y="-613"/>
              <a:chExt cx="6386" cy="14219"/>
            </a:xfrm>
          </p:grpSpPr>
          <p:sp>
            <p:nvSpPr>
              <p:cNvPr id="8" name="Freeform 345"/>
              <p:cNvSpPr>
                <a:spLocks/>
              </p:cNvSpPr>
              <p:nvPr/>
            </p:nvSpPr>
            <p:spPr bwMode="auto">
              <a:xfrm>
                <a:off x="12323" y="-613"/>
                <a:ext cx="6386" cy="14219"/>
              </a:xfrm>
              <a:custGeom>
                <a:avLst/>
                <a:gdLst>
                  <a:gd name="T0" fmla="+- 0 11463 11463"/>
                  <a:gd name="T1" fmla="*/ T0 w 7246"/>
                  <a:gd name="T2" fmla="*/ 13606 h 13606"/>
                  <a:gd name="T3" fmla="+- 0 18709 11463"/>
                  <a:gd name="T4" fmla="*/ T3 w 7246"/>
                  <a:gd name="T5" fmla="*/ 13606 h 13606"/>
                  <a:gd name="T6" fmla="+- 0 18709 11463"/>
                  <a:gd name="T7" fmla="*/ T6 w 7246"/>
                  <a:gd name="T8" fmla="*/ 0 h 13606"/>
                  <a:gd name="T9" fmla="+- 0 11463 11463"/>
                  <a:gd name="T10" fmla="*/ T9 w 7246"/>
                  <a:gd name="T11" fmla="*/ 0 h 13606"/>
                  <a:gd name="T12" fmla="+- 0 11463 11463"/>
                  <a:gd name="T13" fmla="*/ T12 w 7246"/>
                  <a:gd name="T14" fmla="*/ 13606 h 13606"/>
                </a:gdLst>
                <a:ahLst/>
                <a:cxnLst>
                  <a:cxn ang="0">
                    <a:pos x="T1" y="T2"/>
                  </a:cxn>
                  <a:cxn ang="0">
                    <a:pos x="T4" y="T5"/>
                  </a:cxn>
                  <a:cxn ang="0">
                    <a:pos x="T7" y="T8"/>
                  </a:cxn>
                  <a:cxn ang="0">
                    <a:pos x="T10" y="T11"/>
                  </a:cxn>
                  <a:cxn ang="0">
                    <a:pos x="T13" y="T14"/>
                  </a:cxn>
                </a:cxnLst>
                <a:rect l="0" t="0" r="r" b="b"/>
                <a:pathLst>
                  <a:path w="7246" h="13606">
                    <a:moveTo>
                      <a:pt x="0" y="13606"/>
                    </a:moveTo>
                    <a:lnTo>
                      <a:pt x="7246" y="13606"/>
                    </a:lnTo>
                    <a:lnTo>
                      <a:pt x="7246" y="0"/>
                    </a:lnTo>
                    <a:lnTo>
                      <a:pt x="0" y="0"/>
                    </a:lnTo>
                    <a:lnTo>
                      <a:pt x="0" y="13606"/>
                    </a:lnTo>
                  </a:path>
                </a:pathLst>
              </a:custGeom>
              <a:solidFill>
                <a:srgbClr val="03123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pt-PT"/>
              </a:p>
            </p:txBody>
          </p:sp>
        </p:grpSp>
      </p:grpSp>
      <p:sp>
        <p:nvSpPr>
          <p:cNvPr id="15" name="Retângulo 14"/>
          <p:cNvSpPr/>
          <p:nvPr/>
        </p:nvSpPr>
        <p:spPr>
          <a:xfrm>
            <a:off x="8189259" y="1660949"/>
            <a:ext cx="4002740" cy="3724096"/>
          </a:xfrm>
          <a:prstGeom prst="rect">
            <a:avLst/>
          </a:prstGeom>
        </p:spPr>
        <p:txBody>
          <a:bodyPr wrap="square">
            <a:spAutoFit/>
          </a:bodyPr>
          <a:lstStyle/>
          <a:p>
            <a:r>
              <a:rPr lang="pt-PT" sz="2000" dirty="0" smtClean="0">
                <a:solidFill>
                  <a:schemeClr val="bg1"/>
                </a:solidFill>
                <a:latin typeface="Arial" panose="020B0604020202020204" pitchFamily="34" charset="0"/>
                <a:cs typeface="Arial" panose="020B0604020202020204" pitchFamily="34" charset="0"/>
              </a:rPr>
              <a:t>08</a:t>
            </a:r>
          </a:p>
          <a:p>
            <a:endParaRPr lang="pt-PT" sz="2000" dirty="0" smtClean="0">
              <a:solidFill>
                <a:schemeClr val="bg1"/>
              </a:solidFill>
              <a:latin typeface="Arial" panose="020B0604020202020204" pitchFamily="34" charset="0"/>
              <a:cs typeface="Arial" panose="020B0604020202020204" pitchFamily="34" charset="0"/>
            </a:endParaRPr>
          </a:p>
          <a:p>
            <a:r>
              <a:rPr lang="pt-PT" sz="2000" dirty="0" smtClean="0">
                <a:solidFill>
                  <a:schemeClr val="bg1"/>
                </a:solidFill>
                <a:latin typeface="Arial" panose="020B0604020202020204" pitchFamily="34" charset="0"/>
                <a:cs typeface="Arial" panose="020B0604020202020204" pitchFamily="34" charset="0"/>
              </a:rPr>
              <a:t>Marca “PORTUGAL PROTEGE 21-27”</a:t>
            </a:r>
          </a:p>
          <a:p>
            <a:endParaRPr lang="pt-PT" sz="2000" dirty="0" smtClean="0">
              <a:solidFill>
                <a:schemeClr val="bg1"/>
              </a:solidFill>
              <a:latin typeface="Arial" panose="020B0604020202020204" pitchFamily="34" charset="0"/>
              <a:cs typeface="Arial" panose="020B0604020202020204" pitchFamily="34" charset="0"/>
            </a:endParaRPr>
          </a:p>
          <a:p>
            <a:endParaRPr lang="pt-PT" sz="1600" dirty="0" smtClean="0">
              <a:solidFill>
                <a:schemeClr val="bg1"/>
              </a:solidFill>
              <a:latin typeface="Arial" panose="020B0604020202020204" pitchFamily="34" charset="0"/>
              <a:cs typeface="Arial" panose="020B0604020202020204" pitchFamily="34" charset="0"/>
            </a:endParaRPr>
          </a:p>
          <a:p>
            <a:endParaRPr lang="pt-PT" sz="1600" dirty="0" smtClean="0">
              <a:solidFill>
                <a:schemeClr val="bg1"/>
              </a:solidFill>
              <a:latin typeface="Arial" panose="020B0604020202020204" pitchFamily="34" charset="0"/>
              <a:cs typeface="Arial" panose="020B0604020202020204" pitchFamily="34" charset="0"/>
            </a:endParaRPr>
          </a:p>
          <a:p>
            <a:endParaRPr lang="pt-PT" sz="1600" dirty="0" smtClean="0">
              <a:solidFill>
                <a:schemeClr val="bg1"/>
              </a:solidFill>
              <a:latin typeface="Arial" panose="020B0604020202020204" pitchFamily="34" charset="0"/>
              <a:cs typeface="Arial" panose="020B0604020202020204" pitchFamily="34" charset="0"/>
            </a:endParaRPr>
          </a:p>
          <a:p>
            <a:endParaRPr lang="pt-PT" sz="1600" dirty="0" smtClean="0">
              <a:solidFill>
                <a:schemeClr val="bg1"/>
              </a:solidFill>
              <a:latin typeface="Arial" panose="020B0604020202020204" pitchFamily="34" charset="0"/>
              <a:cs typeface="Arial" panose="020B0604020202020204" pitchFamily="34" charset="0"/>
            </a:endParaRPr>
          </a:p>
          <a:p>
            <a:endParaRPr lang="pt-PT" sz="1600" dirty="0" smtClean="0">
              <a:solidFill>
                <a:schemeClr val="bg1"/>
              </a:solidFill>
              <a:latin typeface="Arial" panose="020B0604020202020204" pitchFamily="34" charset="0"/>
              <a:cs typeface="Arial" panose="020B0604020202020204" pitchFamily="34" charset="0"/>
            </a:endParaRPr>
          </a:p>
          <a:p>
            <a:endParaRPr lang="pt-PT" sz="1600" dirty="0" smtClean="0">
              <a:solidFill>
                <a:schemeClr val="bg1"/>
              </a:solidFill>
              <a:latin typeface="Arial" panose="020B0604020202020204" pitchFamily="34" charset="0"/>
              <a:cs typeface="Arial" panose="020B0604020202020204" pitchFamily="34" charset="0"/>
            </a:endParaRPr>
          </a:p>
          <a:p>
            <a:endParaRPr lang="pt-PT" sz="1600" dirty="0" smtClean="0">
              <a:solidFill>
                <a:schemeClr val="bg1"/>
              </a:solidFill>
              <a:latin typeface="Arial" panose="020B0604020202020204" pitchFamily="34" charset="0"/>
              <a:cs typeface="Arial" panose="020B0604020202020204" pitchFamily="34" charset="0"/>
            </a:endParaRPr>
          </a:p>
          <a:p>
            <a:r>
              <a:rPr lang="pt-PT" sz="1200" dirty="0" smtClean="0">
                <a:solidFill>
                  <a:schemeClr val="bg1"/>
                </a:solidFill>
                <a:latin typeface="Arial" panose="020B0604020202020204" pitchFamily="34" charset="0"/>
                <a:cs typeface="Arial" panose="020B0604020202020204" pitchFamily="34" charset="0"/>
              </a:rPr>
              <a:t>Quadro Financeiro Plurianual para área dos Assuntos</a:t>
            </a:r>
          </a:p>
          <a:p>
            <a:r>
              <a:rPr lang="pt-PT" sz="1200" dirty="0" smtClean="0">
                <a:solidFill>
                  <a:schemeClr val="bg1"/>
                </a:solidFill>
                <a:latin typeface="Arial" panose="020B0604020202020204" pitchFamily="34" charset="0"/>
                <a:cs typeface="Arial" panose="020B0604020202020204" pitchFamily="34" charset="0"/>
              </a:rPr>
              <a:t>Internos 2021-2027</a:t>
            </a:r>
            <a:endParaRPr lang="pt-PT" sz="1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636427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6"/>
            <a:ext cx="10515600" cy="616510"/>
          </a:xfrm>
        </p:spPr>
        <p:txBody>
          <a:bodyPr>
            <a:normAutofit fontScale="90000"/>
          </a:bodyPr>
          <a:lstStyle/>
          <a:p>
            <a:r>
              <a:rPr lang="pt-PT" sz="2000" dirty="0" smtClean="0">
                <a:latin typeface="Arial" panose="020B0604020202020204" pitchFamily="34" charset="0"/>
                <a:cs typeface="Arial" panose="020B0604020202020204" pitchFamily="34" charset="0"/>
              </a:rPr>
              <a:t>08 </a:t>
            </a:r>
            <a:br>
              <a:rPr lang="pt-PT" sz="2000" dirty="0" smtClean="0">
                <a:latin typeface="Arial" panose="020B0604020202020204" pitchFamily="34" charset="0"/>
                <a:cs typeface="Arial" panose="020B0604020202020204" pitchFamily="34" charset="0"/>
              </a:rPr>
            </a:br>
            <a:r>
              <a:rPr lang="pt-PT" sz="2200" dirty="0" smtClean="0">
                <a:solidFill>
                  <a:srgbClr val="92D050"/>
                </a:solidFill>
                <a:latin typeface="Arial" panose="020B0604020202020204" pitchFamily="34" charset="0"/>
                <a:cs typeface="Arial" panose="020B0604020202020204" pitchFamily="34" charset="0"/>
              </a:rPr>
              <a:t>MARCA “PORTUGAL PROTEGE 21-27”</a:t>
            </a:r>
            <a:r>
              <a:rPr lang="pt-PT" sz="2200" dirty="0" smtClean="0">
                <a:latin typeface="Arial" panose="020B0604020202020204" pitchFamily="34" charset="0"/>
                <a:cs typeface="Arial" panose="020B0604020202020204" pitchFamily="34" charset="0"/>
              </a:rPr>
              <a:t/>
            </a:r>
            <a:br>
              <a:rPr lang="pt-PT" sz="2200" dirty="0" smtClean="0">
                <a:latin typeface="Arial" panose="020B0604020202020204" pitchFamily="34" charset="0"/>
                <a:cs typeface="Arial" panose="020B0604020202020204" pitchFamily="34" charset="0"/>
              </a:rPr>
            </a:br>
            <a:endParaRPr lang="pt-PT" sz="2200" dirty="0">
              <a:latin typeface="Arial" panose="020B0604020202020204" pitchFamily="34" charset="0"/>
              <a:cs typeface="Arial" panose="020B0604020202020204" pitchFamily="34" charset="0"/>
            </a:endParaRPr>
          </a:p>
        </p:txBody>
      </p:sp>
      <p:sp>
        <p:nvSpPr>
          <p:cNvPr id="3" name="Marcador de Posição de Conteúdo 2"/>
          <p:cNvSpPr>
            <a:spLocks noGrp="1"/>
          </p:cNvSpPr>
          <p:nvPr>
            <p:ph idx="1"/>
          </p:nvPr>
        </p:nvSpPr>
        <p:spPr>
          <a:xfrm>
            <a:off x="416860" y="1210235"/>
            <a:ext cx="4477869" cy="2567412"/>
          </a:xfrm>
        </p:spPr>
        <p:txBody>
          <a:bodyPr>
            <a:normAutofit/>
          </a:bodyPr>
          <a:lstStyle/>
          <a:p>
            <a:pPr marL="0" indent="0">
              <a:buNone/>
            </a:pPr>
            <a:r>
              <a:rPr lang="pt-PT" dirty="0" smtClean="0"/>
              <a:t>.</a:t>
            </a:r>
            <a:r>
              <a:rPr lang="pt-PT" sz="1600" dirty="0" smtClean="0">
                <a:latin typeface="Arial" panose="020B0604020202020204" pitchFamily="34" charset="0"/>
                <a:cs typeface="Arial" panose="020B0604020202020204" pitchFamily="34" charset="0"/>
              </a:rPr>
              <a:t>1</a:t>
            </a:r>
            <a:r>
              <a:rPr lang="pt-PT" dirty="0" smtClean="0"/>
              <a:t> </a:t>
            </a:r>
            <a:r>
              <a:rPr lang="pt-PT" sz="1600" b="1" dirty="0" smtClean="0">
                <a:solidFill>
                  <a:srgbClr val="92D050"/>
                </a:solidFill>
                <a:latin typeface="Arial" panose="020B0604020202020204" pitchFamily="34" charset="0"/>
                <a:cs typeface="Arial" panose="020B0604020202020204" pitchFamily="34" charset="0"/>
              </a:rPr>
              <a:t>CONCEITO RACIONAL   </a:t>
            </a:r>
          </a:p>
          <a:p>
            <a:pPr marL="0" indent="0">
              <a:buNone/>
            </a:pPr>
            <a:r>
              <a:rPr lang="pt-PT" sz="1200" dirty="0" smtClean="0">
                <a:latin typeface="Arial" panose="020B0604020202020204" pitchFamily="34" charset="0"/>
                <a:cs typeface="Arial" panose="020B0604020202020204" pitchFamily="34" charset="0"/>
              </a:rPr>
              <a:t>A marca </a:t>
            </a:r>
            <a:r>
              <a:rPr lang="pt-PT" sz="1200" b="1" dirty="0" smtClean="0">
                <a:solidFill>
                  <a:srgbClr val="92D050"/>
                </a:solidFill>
                <a:latin typeface="Arial" panose="020B0604020202020204" pitchFamily="34" charset="0"/>
                <a:cs typeface="Arial" panose="020B0604020202020204" pitchFamily="34" charset="0"/>
              </a:rPr>
              <a:t>“Portugal Protege 21-27” </a:t>
            </a:r>
            <a:r>
              <a:rPr lang="pt-PT" sz="1200" dirty="0" smtClean="0">
                <a:latin typeface="Arial" panose="020B0604020202020204" pitchFamily="34" charset="0"/>
                <a:cs typeface="Arial" panose="020B0604020202020204" pitchFamily="34" charset="0"/>
              </a:rPr>
              <a:t>foi desenvolvida com o objetivo de reafirmar o posicionamento europeu do país e o seu compromisso com as políticas de segurança e, ainda, de gestão integrada de fronteiras. </a:t>
            </a:r>
          </a:p>
          <a:p>
            <a:pPr marL="0" indent="0">
              <a:buNone/>
            </a:pPr>
            <a:r>
              <a:rPr lang="pt-PT" sz="1200" dirty="0" smtClean="0">
                <a:latin typeface="Arial" panose="020B0604020202020204" pitchFamily="34" charset="0"/>
                <a:cs typeface="Arial" panose="020B0604020202020204" pitchFamily="34" charset="0"/>
              </a:rPr>
              <a:t>Desta assinatura principal, surge a criação das duas submarcas que, neste caso, são cada um dos dois Fundos Europeus e que foram desenvolvidas de forma complementar ao conceito principal. </a:t>
            </a:r>
          </a:p>
          <a:p>
            <a:pPr marL="0" indent="0">
              <a:buNone/>
            </a:pPr>
            <a:r>
              <a:rPr lang="pt-PT" sz="1200" dirty="0" smtClean="0">
                <a:latin typeface="Arial" panose="020B0604020202020204" pitchFamily="34" charset="0"/>
                <a:cs typeface="Arial" panose="020B0604020202020204" pitchFamily="34" charset="0"/>
              </a:rPr>
              <a:t>O FSI protege da criminalidade é a garantia que o país procurará manter os altos índices de segurança. </a:t>
            </a:r>
          </a:p>
          <a:p>
            <a:pPr marL="0" indent="0">
              <a:buNone/>
            </a:pPr>
            <a:endParaRPr lang="pt-PT" sz="1200" dirty="0">
              <a:solidFill>
                <a:srgbClr val="92D050"/>
              </a:solidFill>
              <a:latin typeface="Arial" panose="020B0604020202020204" pitchFamily="34" charset="0"/>
              <a:cs typeface="Arial" panose="020B0604020202020204" pitchFamily="34" charset="0"/>
            </a:endParaRPr>
          </a:p>
        </p:txBody>
      </p:sp>
      <p:pic>
        <p:nvPicPr>
          <p:cNvPr id="6" name="Imagem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6860" y="4518210"/>
            <a:ext cx="1493183" cy="1658753"/>
          </a:xfrm>
          <a:prstGeom prst="rect">
            <a:avLst/>
          </a:prstGeom>
        </p:spPr>
      </p:pic>
      <p:pic>
        <p:nvPicPr>
          <p:cNvPr id="7" name="Imagem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96198" y="4769361"/>
            <a:ext cx="1169894" cy="1156447"/>
          </a:xfrm>
          <a:prstGeom prst="rect">
            <a:avLst/>
          </a:prstGeom>
        </p:spPr>
      </p:pic>
      <p:pic>
        <p:nvPicPr>
          <p:cNvPr id="8" name="Imagem 7"/>
          <p:cNvPicPr>
            <a:picLocks noChangeAspect="1"/>
          </p:cNvPicPr>
          <p:nvPr/>
        </p:nvPicPr>
        <p:blipFill>
          <a:blip r:embed="rId4"/>
          <a:stretch>
            <a:fillRect/>
          </a:stretch>
        </p:blipFill>
        <p:spPr>
          <a:xfrm>
            <a:off x="1910042" y="5095174"/>
            <a:ext cx="1034863" cy="504825"/>
          </a:xfrm>
          <a:prstGeom prst="rect">
            <a:avLst/>
          </a:prstGeom>
        </p:spPr>
      </p:pic>
      <p:sp>
        <p:nvSpPr>
          <p:cNvPr id="9" name="CaixaDeTexto 8"/>
          <p:cNvSpPr txBox="1"/>
          <p:nvPr/>
        </p:nvSpPr>
        <p:spPr>
          <a:xfrm>
            <a:off x="6145306" y="1653988"/>
            <a:ext cx="5365376" cy="2492990"/>
          </a:xfrm>
          <a:prstGeom prst="rect">
            <a:avLst/>
          </a:prstGeom>
          <a:noFill/>
        </p:spPr>
        <p:txBody>
          <a:bodyPr wrap="square" rtlCol="0">
            <a:spAutoFit/>
          </a:bodyPr>
          <a:lstStyle/>
          <a:p>
            <a:r>
              <a:rPr lang="pt-PT" sz="1200" b="1" dirty="0" smtClean="0">
                <a:solidFill>
                  <a:srgbClr val="92D050"/>
                </a:solidFill>
                <a:latin typeface="Arial" panose="020B0604020202020204" pitchFamily="34" charset="0"/>
                <a:cs typeface="Arial" panose="020B0604020202020204" pitchFamily="34" charset="0"/>
              </a:rPr>
              <a:t>“Portugal Protege 21-27” </a:t>
            </a:r>
            <a:r>
              <a:rPr lang="pt-PT" sz="1200" dirty="0" smtClean="0">
                <a:latin typeface="Arial" panose="020B0604020202020204" pitchFamily="34" charset="0"/>
                <a:cs typeface="Arial" panose="020B0604020202020204" pitchFamily="34" charset="0"/>
              </a:rPr>
              <a:t>é também um Portugal mais Europeu, garantindo o seu compromisso com os valores e objetivos da União Europeia e trabalhando no aprofundamento das relações com os seus parceiros supranacionais – IGFV protege as fronteiras.</a:t>
            </a:r>
          </a:p>
          <a:p>
            <a:endParaRPr lang="pt-PT" sz="1200" dirty="0" smtClean="0">
              <a:latin typeface="Arial" panose="020B0604020202020204" pitchFamily="34" charset="0"/>
              <a:cs typeface="Arial" panose="020B0604020202020204" pitchFamily="34" charset="0"/>
            </a:endParaRPr>
          </a:p>
          <a:p>
            <a:r>
              <a:rPr lang="pt-PT" sz="1200" b="1" dirty="0" smtClean="0">
                <a:solidFill>
                  <a:srgbClr val="92D050"/>
                </a:solidFill>
                <a:latin typeface="Arial" panose="020B0604020202020204" pitchFamily="34" charset="0"/>
                <a:cs typeface="Arial" panose="020B0604020202020204" pitchFamily="34" charset="0"/>
              </a:rPr>
              <a:t>Marca Geral: </a:t>
            </a:r>
            <a:r>
              <a:rPr lang="pt-PT" sz="1200" dirty="0" smtClean="0">
                <a:latin typeface="Arial" panose="020B0604020202020204" pitchFamily="34" charset="0"/>
                <a:cs typeface="Arial" panose="020B0604020202020204" pitchFamily="34" charset="0"/>
              </a:rPr>
              <a:t>Portugal Protege 21-27</a:t>
            </a:r>
          </a:p>
          <a:p>
            <a:endParaRPr lang="pt-PT" sz="1200" dirty="0" smtClean="0">
              <a:latin typeface="Arial" panose="020B0604020202020204" pitchFamily="34" charset="0"/>
              <a:cs typeface="Arial" panose="020B0604020202020204" pitchFamily="34" charset="0"/>
            </a:endParaRPr>
          </a:p>
          <a:p>
            <a:r>
              <a:rPr lang="pt-PT" sz="1200" b="1" dirty="0" err="1" smtClean="0">
                <a:solidFill>
                  <a:srgbClr val="92D050"/>
                </a:solidFill>
                <a:latin typeface="Arial" panose="020B0604020202020204" pitchFamily="34" charset="0"/>
                <a:cs typeface="Arial" panose="020B0604020202020204" pitchFamily="34" charset="0"/>
              </a:rPr>
              <a:t>Sub-marcas</a:t>
            </a:r>
            <a:r>
              <a:rPr lang="pt-PT" sz="1200" b="1" dirty="0" smtClean="0">
                <a:solidFill>
                  <a:srgbClr val="92D050"/>
                </a:solidFill>
                <a:latin typeface="Arial" panose="020B0604020202020204" pitchFamily="34" charset="0"/>
                <a:cs typeface="Arial" panose="020B0604020202020204" pitchFamily="34" charset="0"/>
              </a:rPr>
              <a:t>: </a:t>
            </a:r>
          </a:p>
          <a:p>
            <a:endParaRPr lang="pt-PT" sz="1200" dirty="0" smtClean="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pt-PT" sz="1200" dirty="0">
                <a:latin typeface="Arial" panose="020B0604020202020204" pitchFamily="34" charset="0"/>
                <a:cs typeface="Arial" panose="020B0604020202020204" pitchFamily="34" charset="0"/>
              </a:rPr>
              <a:t> </a:t>
            </a:r>
            <a:r>
              <a:rPr lang="pt-PT" sz="1200" dirty="0" smtClean="0">
                <a:latin typeface="Arial" panose="020B0604020202020204" pitchFamily="34" charset="0"/>
                <a:cs typeface="Arial" panose="020B0604020202020204" pitchFamily="34" charset="0"/>
              </a:rPr>
              <a:t>      FSI protege da criminalidade</a:t>
            </a:r>
          </a:p>
          <a:p>
            <a:pPr marL="171450" indent="-171450">
              <a:buFont typeface="Arial" panose="020B0604020202020204" pitchFamily="34" charset="0"/>
              <a:buChar char="•"/>
            </a:pPr>
            <a:r>
              <a:rPr lang="pt-PT" sz="1200" dirty="0">
                <a:latin typeface="Arial" panose="020B0604020202020204" pitchFamily="34" charset="0"/>
                <a:cs typeface="Arial" panose="020B0604020202020204" pitchFamily="34" charset="0"/>
              </a:rPr>
              <a:t> </a:t>
            </a:r>
            <a:r>
              <a:rPr lang="pt-PT" sz="1200" dirty="0" smtClean="0">
                <a:latin typeface="Arial" panose="020B0604020202020204" pitchFamily="34" charset="0"/>
                <a:cs typeface="Arial" panose="020B0604020202020204" pitchFamily="34" charset="0"/>
              </a:rPr>
              <a:t>      IGFV protege as fronteiras</a:t>
            </a:r>
          </a:p>
          <a:p>
            <a:pPr marL="171450" indent="-171450">
              <a:buFontTx/>
              <a:buChar char="-"/>
            </a:pPr>
            <a:endParaRPr lang="pt-PT" sz="1200" dirty="0">
              <a:latin typeface="Arial" panose="020B0604020202020204" pitchFamily="34" charset="0"/>
              <a:cs typeface="Arial" panose="020B0604020202020204" pitchFamily="34" charset="0"/>
            </a:endParaRPr>
          </a:p>
          <a:p>
            <a:endParaRPr lang="pt-PT" sz="1200" dirty="0">
              <a:latin typeface="Arial" panose="020B0604020202020204" pitchFamily="34" charset="0"/>
              <a:cs typeface="Arial" panose="020B0604020202020204" pitchFamily="34" charset="0"/>
            </a:endParaRPr>
          </a:p>
        </p:txBody>
      </p:sp>
      <p:pic>
        <p:nvPicPr>
          <p:cNvPr id="12" name="Imagem 11" descr="Uma imagem com texto, captura de ecrã, logótipo, cartão de visita&#10;&#10;Descrição gerada automaticamente"/>
          <p:cNvPicPr/>
          <p:nvPr/>
        </p:nvPicPr>
        <p:blipFill>
          <a:blip r:embed="rId5">
            <a:extLst>
              <a:ext uri="{28A0092B-C50C-407E-A947-70E740481C1C}">
                <a14:useLocalDpi xmlns:a14="http://schemas.microsoft.com/office/drawing/2010/main" val="0"/>
              </a:ext>
            </a:extLst>
          </a:blip>
          <a:stretch>
            <a:fillRect/>
          </a:stretch>
        </p:blipFill>
        <p:spPr>
          <a:xfrm>
            <a:off x="8498541" y="3777647"/>
            <a:ext cx="2541493" cy="2124890"/>
          </a:xfrm>
          <a:prstGeom prst="rect">
            <a:avLst/>
          </a:prstGeom>
        </p:spPr>
      </p:pic>
      <p:pic>
        <p:nvPicPr>
          <p:cNvPr id="14" name="Imagem 13"/>
          <p:cNvPicPr/>
          <p:nvPr/>
        </p:nvPicPr>
        <p:blipFill>
          <a:blip r:embed="rId6">
            <a:extLst>
              <a:ext uri="{28A0092B-C50C-407E-A947-70E740481C1C}">
                <a14:useLocalDpi xmlns:a14="http://schemas.microsoft.com/office/drawing/2010/main" val="0"/>
              </a:ext>
            </a:extLst>
          </a:blip>
          <a:stretch>
            <a:fillRect/>
          </a:stretch>
        </p:blipFill>
        <p:spPr bwMode="auto">
          <a:xfrm>
            <a:off x="5513855" y="4182034"/>
            <a:ext cx="2778217" cy="1994929"/>
          </a:xfrm>
          <a:prstGeom prst="rect">
            <a:avLst/>
          </a:prstGeom>
          <a:noFill/>
          <a:ln>
            <a:noFill/>
          </a:ln>
        </p:spPr>
      </p:pic>
      <p:sp>
        <p:nvSpPr>
          <p:cNvPr id="15" name="CaixaDeTexto 14"/>
          <p:cNvSpPr txBox="1"/>
          <p:nvPr/>
        </p:nvSpPr>
        <p:spPr>
          <a:xfrm>
            <a:off x="416860" y="4061012"/>
            <a:ext cx="4208928" cy="338554"/>
          </a:xfrm>
          <a:prstGeom prst="rect">
            <a:avLst/>
          </a:prstGeom>
          <a:noFill/>
        </p:spPr>
        <p:txBody>
          <a:bodyPr wrap="square" rtlCol="0">
            <a:spAutoFit/>
          </a:bodyPr>
          <a:lstStyle/>
          <a:p>
            <a:r>
              <a:rPr lang="pt-PT" sz="1600" dirty="0" smtClean="0">
                <a:latin typeface="Arial" panose="020B0604020202020204" pitchFamily="34" charset="0"/>
                <a:cs typeface="Arial" panose="020B0604020202020204" pitchFamily="34" charset="0"/>
              </a:rPr>
              <a:t>.2 </a:t>
            </a:r>
            <a:r>
              <a:rPr lang="pt-PT" sz="1600" b="1" dirty="0" smtClean="0">
                <a:solidFill>
                  <a:srgbClr val="92D050"/>
                </a:solidFill>
                <a:latin typeface="Arial" panose="020B0604020202020204" pitchFamily="34" charset="0"/>
                <a:cs typeface="Arial" panose="020B0604020202020204" pitchFamily="34" charset="0"/>
              </a:rPr>
              <a:t>CONCEITO GRÁFICO</a:t>
            </a:r>
            <a:endParaRPr lang="pt-PT" sz="1600" b="1" dirty="0">
              <a:solidFill>
                <a:srgbClr val="92D050"/>
              </a:solidFill>
              <a:latin typeface="Arial" panose="020B0604020202020204" pitchFamily="34" charset="0"/>
              <a:cs typeface="Arial" panose="020B0604020202020204" pitchFamily="34" charset="0"/>
            </a:endParaRPr>
          </a:p>
        </p:txBody>
      </p:sp>
      <p:pic>
        <p:nvPicPr>
          <p:cNvPr id="5" name="Imagem 4"/>
          <p:cNvPicPr>
            <a:picLocks noChangeAspect="1"/>
          </p:cNvPicPr>
          <p:nvPr/>
        </p:nvPicPr>
        <p:blipFill>
          <a:blip r:embed="rId7"/>
          <a:stretch>
            <a:fillRect/>
          </a:stretch>
        </p:blipFill>
        <p:spPr>
          <a:xfrm>
            <a:off x="9340318" y="615083"/>
            <a:ext cx="2170364" cy="256054"/>
          </a:xfrm>
          <a:prstGeom prst="rect">
            <a:avLst/>
          </a:prstGeom>
        </p:spPr>
      </p:pic>
    </p:spTree>
    <p:extLst>
      <p:ext uri="{BB962C8B-B14F-4D97-AF65-F5344CB8AC3E}">
        <p14:creationId xmlns:p14="http://schemas.microsoft.com/office/powerpoint/2010/main" val="243216400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osição de Conteúdo 2"/>
          <p:cNvSpPr>
            <a:spLocks noGrp="1"/>
          </p:cNvSpPr>
          <p:nvPr>
            <p:ph idx="1"/>
          </p:nvPr>
        </p:nvSpPr>
        <p:spPr>
          <a:xfrm>
            <a:off x="838200" y="1344706"/>
            <a:ext cx="3922059" cy="5047409"/>
          </a:xfrm>
        </p:spPr>
        <p:txBody>
          <a:bodyPr>
            <a:normAutofit/>
          </a:bodyPr>
          <a:lstStyle/>
          <a:p>
            <a:pPr marL="0" indent="0">
              <a:buNone/>
            </a:pPr>
            <a:r>
              <a:rPr lang="pt-PT" sz="1400" b="1" dirty="0" smtClean="0">
                <a:latin typeface="Arial" panose="020B0604020202020204" pitchFamily="34" charset="0"/>
                <a:cs typeface="Arial" panose="020B0604020202020204" pitchFamily="34" charset="0"/>
              </a:rPr>
              <a:t>FUNDO PARA A SEGURANÇA INTERNA (FSI)</a:t>
            </a:r>
          </a:p>
          <a:p>
            <a:r>
              <a:rPr lang="pt-PT" sz="1400" dirty="0" smtClean="0">
                <a:latin typeface="Arial" panose="020B0604020202020204" pitchFamily="34" charset="0"/>
                <a:cs typeface="Arial" panose="020B0604020202020204" pitchFamily="34" charset="0"/>
              </a:rPr>
              <a:t>Promove o combate e prevenção da criminalidade;</a:t>
            </a:r>
          </a:p>
          <a:p>
            <a:r>
              <a:rPr lang="pt-PT" sz="1400" dirty="0" smtClean="0">
                <a:latin typeface="Arial" panose="020B0604020202020204" pitchFamily="34" charset="0"/>
                <a:cs typeface="Arial" panose="020B0604020202020204" pitchFamily="34" charset="0"/>
              </a:rPr>
              <a:t>Reforça a capacidade dos Estados-Membros para a gestão eficaz dos riscos relacionados com crimes e segurança;</a:t>
            </a:r>
          </a:p>
          <a:p>
            <a:r>
              <a:rPr lang="pt-PT" sz="1400" dirty="0" smtClean="0">
                <a:latin typeface="Arial" panose="020B0604020202020204" pitchFamily="34" charset="0"/>
                <a:cs typeface="Arial" panose="020B0604020202020204" pitchFamily="34" charset="0"/>
              </a:rPr>
              <a:t>Reforça a capacidade de proteção de pessoas e bens contra ameaças globais e demais incidentes relacionados com a segurança;</a:t>
            </a:r>
          </a:p>
          <a:p>
            <a:r>
              <a:rPr lang="pt-PT" sz="1400" dirty="0" smtClean="0">
                <a:latin typeface="Arial" panose="020B0604020202020204" pitchFamily="34" charset="0"/>
                <a:cs typeface="Arial" panose="020B0604020202020204" pitchFamily="34" charset="0"/>
              </a:rPr>
              <a:t>Contribui para a diminuição da criminalidade informática, transnacional, de tráfico de estupefacientes e outras formas de crime.</a:t>
            </a:r>
          </a:p>
          <a:p>
            <a:r>
              <a:rPr lang="pt-PT" sz="1400" dirty="0" smtClean="0">
                <a:latin typeface="Arial" panose="020B0604020202020204" pitchFamily="34" charset="0"/>
                <a:cs typeface="Arial" panose="020B0604020202020204" pitchFamily="34" charset="0"/>
              </a:rPr>
              <a:t>Reforça os serviços nacionais de apoio a testemunhas, informadores e vítimas de crimes;</a:t>
            </a:r>
          </a:p>
          <a:p>
            <a:r>
              <a:rPr lang="pt-PT" sz="1400" dirty="0" smtClean="0">
                <a:latin typeface="Arial" panose="020B0604020202020204" pitchFamily="34" charset="0"/>
                <a:cs typeface="Arial" panose="020B0604020202020204" pitchFamily="34" charset="0"/>
              </a:rPr>
              <a:t>Promove o alargamento da capacidade de resposta nas áreas periciais e forenses;</a:t>
            </a:r>
          </a:p>
          <a:p>
            <a:r>
              <a:rPr lang="pt-PT" sz="1400" dirty="0" smtClean="0">
                <a:latin typeface="Arial" panose="020B0604020202020204" pitchFamily="34" charset="0"/>
                <a:cs typeface="Arial" panose="020B0604020202020204" pitchFamily="34" charset="0"/>
              </a:rPr>
              <a:t>Melhora a capacidade de proteção de infraestruturas e entidades críticas.</a:t>
            </a:r>
          </a:p>
          <a:p>
            <a:pPr marL="0" indent="0">
              <a:buNone/>
            </a:pPr>
            <a:endParaRPr lang="pt-PT" sz="1400" dirty="0">
              <a:latin typeface="Arial" panose="020B0604020202020204" pitchFamily="34" charset="0"/>
              <a:cs typeface="Arial" panose="020B0604020202020204" pitchFamily="34" charset="0"/>
            </a:endParaRPr>
          </a:p>
        </p:txBody>
      </p:sp>
      <p:sp>
        <p:nvSpPr>
          <p:cNvPr id="6" name="CaixaDeTexto 5"/>
          <p:cNvSpPr txBox="1"/>
          <p:nvPr/>
        </p:nvSpPr>
        <p:spPr>
          <a:xfrm>
            <a:off x="1169894" y="688975"/>
            <a:ext cx="8081682" cy="400110"/>
          </a:xfrm>
          <a:prstGeom prst="rect">
            <a:avLst/>
          </a:prstGeom>
          <a:noFill/>
        </p:spPr>
        <p:txBody>
          <a:bodyPr wrap="square" rtlCol="0">
            <a:spAutoFit/>
          </a:bodyPr>
          <a:lstStyle/>
          <a:p>
            <a:r>
              <a:rPr lang="pt-PT" sz="2000" dirty="0" smtClean="0">
                <a:latin typeface="Arial" panose="020B0604020202020204" pitchFamily="34" charset="0"/>
                <a:cs typeface="Arial" panose="020B0604020202020204" pitchFamily="34" charset="0"/>
              </a:rPr>
              <a:t>.3 </a:t>
            </a:r>
            <a:r>
              <a:rPr lang="pt-PT" sz="2000" b="1" dirty="0" smtClean="0">
                <a:solidFill>
                  <a:srgbClr val="92D050"/>
                </a:solidFill>
                <a:latin typeface="Arial" panose="020B0604020202020204" pitchFamily="34" charset="0"/>
                <a:cs typeface="Arial" panose="020B0604020202020204" pitchFamily="34" charset="0"/>
              </a:rPr>
              <a:t>MENSAGENS-CHAVE</a:t>
            </a:r>
            <a:endParaRPr lang="pt-PT" sz="2000" b="1" dirty="0">
              <a:solidFill>
                <a:srgbClr val="92D050"/>
              </a:solidFill>
              <a:latin typeface="Arial" panose="020B0604020202020204" pitchFamily="34" charset="0"/>
              <a:cs typeface="Arial" panose="020B0604020202020204" pitchFamily="34" charset="0"/>
            </a:endParaRPr>
          </a:p>
        </p:txBody>
      </p:sp>
      <p:sp>
        <p:nvSpPr>
          <p:cNvPr id="8" name="CaixaDeTexto 7"/>
          <p:cNvSpPr txBox="1"/>
          <p:nvPr/>
        </p:nvSpPr>
        <p:spPr>
          <a:xfrm>
            <a:off x="6347013" y="1344706"/>
            <a:ext cx="3939987" cy="4678204"/>
          </a:xfrm>
          <a:prstGeom prst="rect">
            <a:avLst/>
          </a:prstGeom>
          <a:noFill/>
        </p:spPr>
        <p:txBody>
          <a:bodyPr wrap="square" rtlCol="0">
            <a:spAutoFit/>
          </a:bodyPr>
          <a:lstStyle/>
          <a:p>
            <a:r>
              <a:rPr lang="pt-PT" sz="1400" b="1" dirty="0" smtClean="0">
                <a:latin typeface="Arial" panose="020B0604020202020204" pitchFamily="34" charset="0"/>
                <a:cs typeface="Arial" panose="020B0604020202020204" pitchFamily="34" charset="0"/>
              </a:rPr>
              <a:t>INSTRUMENTO DE APOIO FINANCEIRO À GESTÃO DAS FRONTEIRAS E DA POLÍTICA DE VISTOS (IGFV):</a:t>
            </a:r>
          </a:p>
          <a:p>
            <a:endParaRPr lang="pt-PT" sz="14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t-PT" sz="1400" dirty="0" smtClean="0">
                <a:latin typeface="Arial" panose="020B0604020202020204" pitchFamily="34" charset="0"/>
                <a:cs typeface="Arial" panose="020B0604020202020204" pitchFamily="34" charset="0"/>
              </a:rPr>
              <a:t>Melhora o controlo nas fronteiras;</a:t>
            </a:r>
          </a:p>
          <a:p>
            <a:pPr marL="285750" indent="-285750">
              <a:buFont typeface="Arial" panose="020B0604020202020204" pitchFamily="34" charset="0"/>
              <a:buChar char="•"/>
            </a:pPr>
            <a:r>
              <a:rPr lang="pt-PT" sz="1400" dirty="0" smtClean="0">
                <a:latin typeface="Arial" panose="020B0604020202020204" pitchFamily="34" charset="0"/>
                <a:cs typeface="Arial" panose="020B0604020202020204" pitchFamily="34" charset="0"/>
              </a:rPr>
              <a:t>Assegura a concretização de uma política comum de vistos;</a:t>
            </a:r>
          </a:p>
          <a:p>
            <a:pPr marL="285750" indent="-285750">
              <a:buFont typeface="Arial" panose="020B0604020202020204" pitchFamily="34" charset="0"/>
              <a:buChar char="•"/>
            </a:pPr>
            <a:r>
              <a:rPr lang="pt-PT" sz="1400" dirty="0" smtClean="0">
                <a:latin typeface="Arial" panose="020B0604020202020204" pitchFamily="34" charset="0"/>
                <a:cs typeface="Arial" panose="020B0604020202020204" pitchFamily="34" charset="0"/>
              </a:rPr>
              <a:t>Contribui para o reforço da segurança interna, diminuindo a imigração irregular, passagens irregulares e crime transfronteiriço;</a:t>
            </a:r>
          </a:p>
          <a:p>
            <a:pPr marL="285750" indent="-285750">
              <a:buFont typeface="Arial" panose="020B0604020202020204" pitchFamily="34" charset="0"/>
              <a:buChar char="•"/>
            </a:pPr>
            <a:r>
              <a:rPr lang="pt-PT" sz="1400" dirty="0" smtClean="0">
                <a:latin typeface="Arial" panose="020B0604020202020204" pitchFamily="34" charset="0"/>
                <a:cs typeface="Arial" panose="020B0604020202020204" pitchFamily="34" charset="0"/>
              </a:rPr>
              <a:t>Promove a manutenção e reforço do Sistema Integrado de Vigilância e Controlo Costeiro (SIVICC) e de consolidação do conceito EUROSUR nas Regiões Autónomas dos Açores e da Madeira;</a:t>
            </a:r>
          </a:p>
          <a:p>
            <a:pPr marL="285750" indent="-285750">
              <a:buFont typeface="Arial" panose="020B0604020202020204" pitchFamily="34" charset="0"/>
              <a:buChar char="•"/>
            </a:pPr>
            <a:r>
              <a:rPr lang="pt-PT" sz="1400" dirty="0" smtClean="0">
                <a:latin typeface="Arial" panose="020B0604020202020204" pitchFamily="34" charset="0"/>
                <a:cs typeface="Arial" panose="020B0604020202020204" pitchFamily="34" charset="0"/>
              </a:rPr>
              <a:t>Promove a ampliação do controlo automático de passageiros;</a:t>
            </a:r>
          </a:p>
          <a:p>
            <a:pPr marL="285750" indent="-285750">
              <a:buFont typeface="Arial" panose="020B0604020202020204" pitchFamily="34" charset="0"/>
              <a:buChar char="•"/>
            </a:pPr>
            <a:r>
              <a:rPr lang="pt-PT" sz="1400" dirty="0" smtClean="0">
                <a:latin typeface="Arial" panose="020B0604020202020204" pitchFamily="34" charset="0"/>
                <a:cs typeface="Arial" panose="020B0604020202020204" pitchFamily="34" charset="0"/>
              </a:rPr>
              <a:t>Reforça a qualidade e inovação dos serviços prestados aos requerentes e titulares de vistos</a:t>
            </a:r>
            <a:r>
              <a:rPr lang="pt-PT" dirty="0" smtClean="0">
                <a:latin typeface="Arial" panose="020B0604020202020204" pitchFamily="34" charset="0"/>
                <a:cs typeface="Arial" panose="020B0604020202020204" pitchFamily="34" charset="0"/>
              </a:rPr>
              <a:t>;</a:t>
            </a:r>
            <a:endParaRPr lang="pt-PT" dirty="0">
              <a:latin typeface="Arial" panose="020B0604020202020204" pitchFamily="34" charset="0"/>
              <a:cs typeface="Arial" panose="020B0604020202020204" pitchFamily="34" charset="0"/>
            </a:endParaRPr>
          </a:p>
        </p:txBody>
      </p:sp>
      <p:pic>
        <p:nvPicPr>
          <p:cNvPr id="2" name="Imagem 1"/>
          <p:cNvPicPr>
            <a:picLocks noChangeAspect="1"/>
          </p:cNvPicPr>
          <p:nvPr/>
        </p:nvPicPr>
        <p:blipFill>
          <a:blip r:embed="rId2"/>
          <a:stretch>
            <a:fillRect/>
          </a:stretch>
        </p:blipFill>
        <p:spPr>
          <a:xfrm>
            <a:off x="9201818" y="560948"/>
            <a:ext cx="2170364" cy="256054"/>
          </a:xfrm>
          <a:prstGeom prst="rect">
            <a:avLst/>
          </a:prstGeom>
        </p:spPr>
      </p:pic>
    </p:spTree>
    <p:extLst>
      <p:ext uri="{BB962C8B-B14F-4D97-AF65-F5344CB8AC3E}">
        <p14:creationId xmlns:p14="http://schemas.microsoft.com/office/powerpoint/2010/main" val="223528433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Posição de Conteúdo 4"/>
          <p:cNvPicPr>
            <a:picLocks noGrp="1" noChangeAspect="1"/>
          </p:cNvPicPr>
          <p:nvPr>
            <p:ph idx="1"/>
          </p:nvPr>
        </p:nvPicPr>
        <p:blipFill>
          <a:blip r:embed="rId2"/>
          <a:stretch>
            <a:fillRect/>
          </a:stretch>
        </p:blipFill>
        <p:spPr>
          <a:xfrm>
            <a:off x="-26894" y="0"/>
            <a:ext cx="7584140" cy="6858000"/>
          </a:xfrm>
          <a:prstGeom prst="rect">
            <a:avLst/>
          </a:prstGeom>
        </p:spPr>
      </p:pic>
      <p:sp>
        <p:nvSpPr>
          <p:cNvPr id="9" name="Freeform 511"/>
          <p:cNvSpPr>
            <a:spLocks/>
          </p:cNvSpPr>
          <p:nvPr/>
        </p:nvSpPr>
        <p:spPr bwMode="auto">
          <a:xfrm>
            <a:off x="7557247" y="0"/>
            <a:ext cx="4634753" cy="6858000"/>
          </a:xfrm>
          <a:custGeom>
            <a:avLst/>
            <a:gdLst>
              <a:gd name="T0" fmla="+- 0 11463 11463"/>
              <a:gd name="T1" fmla="*/ T0 w 7246"/>
              <a:gd name="T2" fmla="*/ 13606 h 13606"/>
              <a:gd name="T3" fmla="+- 0 18709 11463"/>
              <a:gd name="T4" fmla="*/ T3 w 7246"/>
              <a:gd name="T5" fmla="*/ 13606 h 13606"/>
              <a:gd name="T6" fmla="+- 0 18709 11463"/>
              <a:gd name="T7" fmla="*/ T6 w 7246"/>
              <a:gd name="T8" fmla="*/ 0 h 13606"/>
              <a:gd name="T9" fmla="+- 0 11463 11463"/>
              <a:gd name="T10" fmla="*/ T9 w 7246"/>
              <a:gd name="T11" fmla="*/ 0 h 13606"/>
              <a:gd name="T12" fmla="+- 0 11463 11463"/>
              <a:gd name="T13" fmla="*/ T12 w 7246"/>
              <a:gd name="T14" fmla="*/ 13606 h 13606"/>
            </a:gdLst>
            <a:ahLst/>
            <a:cxnLst>
              <a:cxn ang="0">
                <a:pos x="T1" y="T2"/>
              </a:cxn>
              <a:cxn ang="0">
                <a:pos x="T4" y="T5"/>
              </a:cxn>
              <a:cxn ang="0">
                <a:pos x="T7" y="T8"/>
              </a:cxn>
              <a:cxn ang="0">
                <a:pos x="T10" y="T11"/>
              </a:cxn>
              <a:cxn ang="0">
                <a:pos x="T13" y="T14"/>
              </a:cxn>
            </a:cxnLst>
            <a:rect l="0" t="0" r="r" b="b"/>
            <a:pathLst>
              <a:path w="7246" h="13606">
                <a:moveTo>
                  <a:pt x="0" y="13606"/>
                </a:moveTo>
                <a:lnTo>
                  <a:pt x="7246" y="13606"/>
                </a:lnTo>
                <a:lnTo>
                  <a:pt x="7246" y="0"/>
                </a:lnTo>
                <a:lnTo>
                  <a:pt x="0" y="0"/>
                </a:lnTo>
                <a:lnTo>
                  <a:pt x="0" y="13606"/>
                </a:lnTo>
              </a:path>
            </a:pathLst>
          </a:custGeom>
          <a:solidFill>
            <a:srgbClr val="03123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pt-PT" sz="2000" dirty="0" smtClean="0">
              <a:solidFill>
                <a:schemeClr val="bg1"/>
              </a:solidFill>
              <a:latin typeface="Arial" panose="020B0604020202020204" pitchFamily="34" charset="0"/>
              <a:cs typeface="Arial" panose="020B0604020202020204" pitchFamily="34" charset="0"/>
            </a:endParaRPr>
          </a:p>
          <a:p>
            <a:endParaRPr lang="pt-PT" sz="2000" dirty="0">
              <a:solidFill>
                <a:schemeClr val="bg1"/>
              </a:solidFill>
              <a:latin typeface="Arial" panose="020B0604020202020204" pitchFamily="34" charset="0"/>
              <a:cs typeface="Arial" panose="020B0604020202020204" pitchFamily="34" charset="0"/>
            </a:endParaRPr>
          </a:p>
          <a:p>
            <a:endParaRPr lang="pt-PT" sz="2000" dirty="0" smtClean="0">
              <a:solidFill>
                <a:schemeClr val="bg1"/>
              </a:solidFill>
              <a:latin typeface="Arial" panose="020B0604020202020204" pitchFamily="34" charset="0"/>
              <a:cs typeface="Arial" panose="020B0604020202020204" pitchFamily="34" charset="0"/>
            </a:endParaRPr>
          </a:p>
          <a:p>
            <a:endParaRPr lang="pt-PT" sz="2000" dirty="0">
              <a:solidFill>
                <a:schemeClr val="bg1"/>
              </a:solidFill>
              <a:latin typeface="Arial" panose="020B0604020202020204" pitchFamily="34" charset="0"/>
              <a:cs typeface="Arial" panose="020B0604020202020204" pitchFamily="34" charset="0"/>
            </a:endParaRPr>
          </a:p>
          <a:p>
            <a:endParaRPr lang="pt-PT" sz="2000" dirty="0" smtClean="0">
              <a:solidFill>
                <a:schemeClr val="bg1"/>
              </a:solidFill>
              <a:latin typeface="Arial" panose="020B0604020202020204" pitchFamily="34" charset="0"/>
              <a:cs typeface="Arial" panose="020B0604020202020204" pitchFamily="34" charset="0"/>
            </a:endParaRPr>
          </a:p>
          <a:p>
            <a:r>
              <a:rPr lang="pt-PT" sz="2000" dirty="0" smtClean="0">
                <a:solidFill>
                  <a:schemeClr val="bg1"/>
                </a:solidFill>
                <a:latin typeface="Arial" panose="020B0604020202020204" pitchFamily="34" charset="0"/>
                <a:cs typeface="Arial" panose="020B0604020202020204" pitchFamily="34" charset="0"/>
              </a:rPr>
              <a:t>09</a:t>
            </a:r>
          </a:p>
          <a:p>
            <a:endParaRPr lang="pt-PT" sz="2000" dirty="0" smtClean="0">
              <a:solidFill>
                <a:schemeClr val="bg1"/>
              </a:solidFill>
              <a:latin typeface="Arial" panose="020B0604020202020204" pitchFamily="34" charset="0"/>
              <a:cs typeface="Arial" panose="020B0604020202020204" pitchFamily="34" charset="0"/>
            </a:endParaRPr>
          </a:p>
          <a:p>
            <a:endParaRPr lang="pt-PT" sz="2000" dirty="0" smtClean="0">
              <a:solidFill>
                <a:schemeClr val="bg1"/>
              </a:solidFill>
              <a:latin typeface="Arial" panose="020B0604020202020204" pitchFamily="34" charset="0"/>
              <a:cs typeface="Arial" panose="020B0604020202020204" pitchFamily="34" charset="0"/>
            </a:endParaRPr>
          </a:p>
          <a:p>
            <a:r>
              <a:rPr lang="pt-PT" sz="2000" dirty="0" smtClean="0">
                <a:solidFill>
                  <a:schemeClr val="bg1"/>
                </a:solidFill>
                <a:latin typeface="Arial" panose="020B0604020202020204" pitchFamily="34" charset="0"/>
                <a:cs typeface="Arial" panose="020B0604020202020204" pitchFamily="34" charset="0"/>
              </a:rPr>
              <a:t>Monitorização e Avaliação</a:t>
            </a:r>
          </a:p>
          <a:p>
            <a:endParaRPr lang="pt-PT" sz="3200" dirty="0" smtClean="0">
              <a:solidFill>
                <a:schemeClr val="bg1"/>
              </a:solidFill>
              <a:latin typeface="Arial" panose="020B0604020202020204" pitchFamily="34" charset="0"/>
              <a:cs typeface="Arial" panose="020B0604020202020204" pitchFamily="34" charset="0"/>
            </a:endParaRPr>
          </a:p>
          <a:p>
            <a:endParaRPr lang="pt-PT" dirty="0" smtClean="0">
              <a:solidFill>
                <a:schemeClr val="bg1"/>
              </a:solidFill>
            </a:endParaRPr>
          </a:p>
          <a:p>
            <a:endParaRPr lang="pt-PT" dirty="0" smtClean="0">
              <a:solidFill>
                <a:schemeClr val="bg1"/>
              </a:solidFill>
            </a:endParaRPr>
          </a:p>
          <a:p>
            <a:endParaRPr lang="pt-PT" dirty="0" smtClean="0">
              <a:solidFill>
                <a:schemeClr val="bg1"/>
              </a:solidFill>
            </a:endParaRPr>
          </a:p>
          <a:p>
            <a:endParaRPr lang="pt-PT" dirty="0" smtClean="0">
              <a:solidFill>
                <a:schemeClr val="bg1"/>
              </a:solidFill>
            </a:endParaRPr>
          </a:p>
          <a:p>
            <a:endParaRPr lang="pt-PT" dirty="0" smtClean="0">
              <a:solidFill>
                <a:schemeClr val="bg1"/>
              </a:solidFill>
              <a:latin typeface="Arial" panose="020B0604020202020204" pitchFamily="34" charset="0"/>
              <a:cs typeface="Arial" panose="020B0604020202020204" pitchFamily="34" charset="0"/>
            </a:endParaRPr>
          </a:p>
          <a:p>
            <a:r>
              <a:rPr lang="pt-PT" sz="1200" dirty="0">
                <a:solidFill>
                  <a:schemeClr val="bg1"/>
                </a:solidFill>
                <a:latin typeface="Arial" panose="020B0604020202020204" pitchFamily="34" charset="0"/>
                <a:cs typeface="Arial" panose="020B0604020202020204" pitchFamily="34" charset="0"/>
              </a:rPr>
              <a:t>Quadro Financeiro Plurianual para área dos Assuntos</a:t>
            </a:r>
          </a:p>
          <a:p>
            <a:r>
              <a:rPr lang="pt-PT" sz="1200" dirty="0">
                <a:solidFill>
                  <a:schemeClr val="bg1"/>
                </a:solidFill>
                <a:latin typeface="Arial" panose="020B0604020202020204" pitchFamily="34" charset="0"/>
                <a:cs typeface="Arial" panose="020B0604020202020204" pitchFamily="34" charset="0"/>
              </a:rPr>
              <a:t>Internos 2021-2027</a:t>
            </a:r>
          </a:p>
        </p:txBody>
      </p:sp>
    </p:spTree>
    <p:extLst>
      <p:ext uri="{BB962C8B-B14F-4D97-AF65-F5344CB8AC3E}">
        <p14:creationId xmlns:p14="http://schemas.microsoft.com/office/powerpoint/2010/main" val="249974330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6"/>
            <a:ext cx="8947245" cy="713048"/>
          </a:xfrm>
        </p:spPr>
        <p:txBody>
          <a:bodyPr>
            <a:normAutofit/>
          </a:bodyPr>
          <a:lstStyle/>
          <a:p>
            <a:r>
              <a:rPr lang="pt-PT" sz="2000" dirty="0" smtClean="0">
                <a:latin typeface="Arial" panose="020B0604020202020204" pitchFamily="34" charset="0"/>
                <a:cs typeface="Arial" panose="020B0604020202020204" pitchFamily="34" charset="0"/>
              </a:rPr>
              <a:t>09</a:t>
            </a:r>
            <a:br>
              <a:rPr lang="pt-PT" sz="2000" dirty="0" smtClean="0">
                <a:latin typeface="Arial" panose="020B0604020202020204" pitchFamily="34" charset="0"/>
                <a:cs typeface="Arial" panose="020B0604020202020204" pitchFamily="34" charset="0"/>
              </a:rPr>
            </a:br>
            <a:r>
              <a:rPr lang="pt-PT" sz="2000" dirty="0" smtClean="0">
                <a:latin typeface="Arial" panose="020B0604020202020204" pitchFamily="34" charset="0"/>
                <a:cs typeface="Arial" panose="020B0604020202020204" pitchFamily="34" charset="0"/>
              </a:rPr>
              <a:t> </a:t>
            </a:r>
            <a:r>
              <a:rPr lang="pt-PT" sz="2000" b="1" dirty="0" smtClean="0">
                <a:solidFill>
                  <a:srgbClr val="92D050"/>
                </a:solidFill>
                <a:latin typeface="Arial" panose="020B0604020202020204" pitchFamily="34" charset="0"/>
                <a:cs typeface="Arial" panose="020B0604020202020204" pitchFamily="34" charset="0"/>
              </a:rPr>
              <a:t>MARCA “PORTUGAL PROTEGE 21-27”</a:t>
            </a:r>
            <a:endParaRPr lang="pt-PT" sz="2000" b="1" dirty="0">
              <a:solidFill>
                <a:srgbClr val="92D050"/>
              </a:solidFill>
              <a:latin typeface="Arial" panose="020B0604020202020204" pitchFamily="34" charset="0"/>
              <a:cs typeface="Arial" panose="020B0604020202020204" pitchFamily="34" charset="0"/>
            </a:endParaRPr>
          </a:p>
        </p:txBody>
      </p:sp>
      <p:sp>
        <p:nvSpPr>
          <p:cNvPr id="3" name="Marcador de Posição de Conteúdo 2"/>
          <p:cNvSpPr>
            <a:spLocks noGrp="1"/>
          </p:cNvSpPr>
          <p:nvPr>
            <p:ph idx="1"/>
          </p:nvPr>
        </p:nvSpPr>
        <p:spPr>
          <a:xfrm>
            <a:off x="838199" y="1296536"/>
            <a:ext cx="3419902" cy="5336275"/>
          </a:xfrm>
        </p:spPr>
        <p:txBody>
          <a:bodyPr>
            <a:normAutofit/>
          </a:bodyPr>
          <a:lstStyle/>
          <a:p>
            <a:pPr marL="0" indent="0" algn="just">
              <a:buNone/>
            </a:pPr>
            <a:r>
              <a:rPr lang="pt-PT" sz="1600" dirty="0" smtClean="0">
                <a:latin typeface="Arial" panose="020B0604020202020204" pitchFamily="34" charset="0"/>
                <a:cs typeface="Arial" panose="020B0604020202020204" pitchFamily="34" charset="0"/>
              </a:rPr>
              <a:t>.1 </a:t>
            </a:r>
            <a:r>
              <a:rPr lang="pt-PT" sz="1600" b="1" dirty="0" smtClean="0">
                <a:solidFill>
                  <a:srgbClr val="92D050"/>
                </a:solidFill>
                <a:latin typeface="Arial" panose="020B0604020202020204" pitchFamily="34" charset="0"/>
                <a:cs typeface="Arial" panose="020B0604020202020204" pitchFamily="34" charset="0"/>
              </a:rPr>
              <a:t>INDICADORES:</a:t>
            </a:r>
          </a:p>
          <a:p>
            <a:pPr marL="0" indent="0" algn="just">
              <a:buNone/>
            </a:pPr>
            <a:r>
              <a:rPr lang="pt-PT" sz="1200" b="1" dirty="0" smtClean="0">
                <a:latin typeface="Arial" panose="020B0604020202020204" pitchFamily="34" charset="0"/>
                <a:cs typeface="Arial" panose="020B0604020202020204" pitchFamily="34" charset="0"/>
              </a:rPr>
              <a:t>Será enviado um relatório no inicio de cada mês onde constará:</a:t>
            </a:r>
          </a:p>
          <a:p>
            <a:pPr marL="0" indent="0" algn="just">
              <a:buNone/>
            </a:pPr>
            <a:r>
              <a:rPr lang="pt-PT" sz="1200" b="1" dirty="0" smtClean="0">
                <a:solidFill>
                  <a:srgbClr val="92D050"/>
                </a:solidFill>
                <a:latin typeface="Arial" panose="020B0604020202020204" pitchFamily="34" charset="0"/>
                <a:cs typeface="Arial" panose="020B0604020202020204" pitchFamily="34" charset="0"/>
              </a:rPr>
              <a:t>O número de notícias publicadas </a:t>
            </a:r>
            <a:r>
              <a:rPr lang="pt-PT" sz="1200" b="1" dirty="0" smtClean="0">
                <a:latin typeface="Arial" panose="020B0604020202020204" pitchFamily="34" charset="0"/>
                <a:cs typeface="Arial" panose="020B0604020202020204" pitchFamily="34" charset="0"/>
              </a:rPr>
              <a:t>relativas à aplicação dos Fundos Europeus em Portugal e neste âmbito. </a:t>
            </a:r>
          </a:p>
          <a:p>
            <a:pPr marL="0" indent="0" algn="just">
              <a:buNone/>
            </a:pPr>
            <a:r>
              <a:rPr lang="pt-PT" sz="1200" b="1" dirty="0" smtClean="0">
                <a:solidFill>
                  <a:srgbClr val="92D050"/>
                </a:solidFill>
                <a:latin typeface="Arial" panose="020B0604020202020204" pitchFamily="34" charset="0"/>
                <a:cs typeface="Arial" panose="020B0604020202020204" pitchFamily="34" charset="0"/>
              </a:rPr>
              <a:t>A avaliação do fator positivo ou negativo de cada notícia publicada </a:t>
            </a:r>
            <a:r>
              <a:rPr lang="pt-PT" sz="1200" b="1" dirty="0" smtClean="0">
                <a:latin typeface="Arial" panose="020B0604020202020204" pitchFamily="34" charset="0"/>
                <a:cs typeface="Arial" panose="020B0604020202020204" pitchFamily="34" charset="0"/>
              </a:rPr>
              <a:t>relativa à aplicação dos Fundos Europeus para a área dos assuntos internos.</a:t>
            </a:r>
          </a:p>
          <a:p>
            <a:pPr marL="0" indent="0">
              <a:buNone/>
            </a:pPr>
            <a:r>
              <a:rPr lang="pt-PT" sz="1200" b="1" dirty="0" smtClean="0">
                <a:solidFill>
                  <a:srgbClr val="92D050"/>
                </a:solidFill>
                <a:latin typeface="Arial" panose="020B0604020202020204" pitchFamily="34" charset="0"/>
                <a:cs typeface="Arial" panose="020B0604020202020204" pitchFamily="34" charset="0"/>
              </a:rPr>
              <a:t>O número de vezes </a:t>
            </a:r>
            <a:r>
              <a:rPr lang="pt-PT" sz="1200" b="1" dirty="0" smtClean="0">
                <a:latin typeface="Arial" panose="020B0604020202020204" pitchFamily="34" charset="0"/>
                <a:cs typeface="Arial" panose="020B0604020202020204" pitchFamily="34" charset="0"/>
              </a:rPr>
              <a:t>que surge no corpo da notícia o nome da SGMAI e dos Fundos Europeus para a área dos assuntos internos no geral ou cada um dos dois fundos/instrumento em especifico.</a:t>
            </a:r>
          </a:p>
          <a:p>
            <a:pPr marL="0" indent="0" algn="just">
              <a:buNone/>
            </a:pPr>
            <a:r>
              <a:rPr lang="pt-PT" sz="1200" b="1" dirty="0" smtClean="0">
                <a:solidFill>
                  <a:srgbClr val="92D050"/>
                </a:solidFill>
                <a:latin typeface="Arial" panose="020B0604020202020204" pitchFamily="34" charset="0"/>
                <a:cs typeface="Arial" panose="020B0604020202020204" pitchFamily="34" charset="0"/>
              </a:rPr>
              <a:t>Categoria do meio de comunicação social </a:t>
            </a:r>
            <a:r>
              <a:rPr lang="pt-PT" sz="1200" b="1" dirty="0" smtClean="0">
                <a:latin typeface="Arial" panose="020B0604020202020204" pitchFamily="34" charset="0"/>
                <a:cs typeface="Arial" panose="020B0604020202020204" pitchFamily="34" charset="0"/>
              </a:rPr>
              <a:t>(</a:t>
            </a:r>
            <a:r>
              <a:rPr lang="pt-PT" sz="1200" b="1" dirty="0" err="1" smtClean="0">
                <a:latin typeface="Arial" panose="020B0604020202020204" pitchFamily="34" charset="0"/>
                <a:cs typeface="Arial" panose="020B0604020202020204" pitchFamily="34" charset="0"/>
              </a:rPr>
              <a:t>tier</a:t>
            </a:r>
            <a:r>
              <a:rPr lang="pt-PT" sz="1200" b="1" dirty="0" smtClean="0">
                <a:latin typeface="Arial" panose="020B0604020202020204" pitchFamily="34" charset="0"/>
                <a:cs typeface="Arial" panose="020B0604020202020204" pitchFamily="34" charset="0"/>
              </a:rPr>
              <a:t> 1...(?); impresso, online, TV ou rádio; periodicidade; R.O.I). Serve para medir a relevância do meio de CS onde a notícia é veiculada e se teve mais impacto ou não. Ex; as notícias que estão tanto na versão digital como impressas nas publicações mais relevantes têm mais impacto (R.O.I) do que estando apenas num ou noutro formato. A televisão continua a ser um meio que normalmente causa mais impacto.</a:t>
            </a:r>
          </a:p>
          <a:p>
            <a:endParaRPr lang="pt-PT" sz="1200" b="1" dirty="0" smtClean="0">
              <a:latin typeface="Arial" panose="020B0604020202020204" pitchFamily="34" charset="0"/>
              <a:cs typeface="Arial" panose="020B0604020202020204" pitchFamily="34" charset="0"/>
            </a:endParaRPr>
          </a:p>
          <a:p>
            <a:endParaRPr lang="pt-PT" sz="1200" b="1" dirty="0" smtClean="0">
              <a:latin typeface="Arial" panose="020B0604020202020204" pitchFamily="34" charset="0"/>
              <a:cs typeface="Arial" panose="020B0604020202020204" pitchFamily="34" charset="0"/>
            </a:endParaRPr>
          </a:p>
          <a:p>
            <a:pPr marL="0" indent="0">
              <a:buNone/>
            </a:pPr>
            <a:endParaRPr lang="pt-PT" sz="1600" b="1" dirty="0">
              <a:solidFill>
                <a:srgbClr val="92D050"/>
              </a:solidFill>
              <a:latin typeface="Arial" panose="020B0604020202020204" pitchFamily="34" charset="0"/>
              <a:cs typeface="Arial" panose="020B0604020202020204" pitchFamily="34" charset="0"/>
            </a:endParaRPr>
          </a:p>
        </p:txBody>
      </p:sp>
      <p:sp>
        <p:nvSpPr>
          <p:cNvPr id="6" name="CaixaDeTexto 5"/>
          <p:cNvSpPr txBox="1"/>
          <p:nvPr/>
        </p:nvSpPr>
        <p:spPr>
          <a:xfrm>
            <a:off x="4844955" y="1296535"/>
            <a:ext cx="2756848" cy="3970318"/>
          </a:xfrm>
          <a:prstGeom prst="rect">
            <a:avLst/>
          </a:prstGeom>
          <a:noFill/>
        </p:spPr>
        <p:txBody>
          <a:bodyPr wrap="square" rtlCol="0">
            <a:spAutoFit/>
          </a:bodyPr>
          <a:lstStyle/>
          <a:p>
            <a:pPr algn="just"/>
            <a:r>
              <a:rPr lang="pt-PT" sz="1200" b="1" dirty="0" smtClean="0">
                <a:solidFill>
                  <a:srgbClr val="92D050"/>
                </a:solidFill>
                <a:latin typeface="Arial" panose="020B0604020202020204" pitchFamily="34" charset="0"/>
                <a:cs typeface="Arial" panose="020B0604020202020204" pitchFamily="34" charset="0"/>
              </a:rPr>
              <a:t>Localização da notícia </a:t>
            </a:r>
            <a:r>
              <a:rPr lang="pt-PT" sz="1200" dirty="0" smtClean="0">
                <a:latin typeface="Arial" panose="020B0604020202020204" pitchFamily="34" charset="0"/>
                <a:cs typeface="Arial" panose="020B0604020202020204" pitchFamily="34" charset="0"/>
              </a:rPr>
              <a:t>no meio de comunicação social (página ímpar ou par, posição superior ou inferior).</a:t>
            </a:r>
          </a:p>
          <a:p>
            <a:pPr marL="171450" indent="-171450" algn="just">
              <a:buFont typeface="Arial" panose="020B0604020202020204" pitchFamily="34" charset="0"/>
              <a:buChar char="•"/>
            </a:pPr>
            <a:endParaRPr lang="pt-PT" sz="1200" dirty="0" smtClean="0">
              <a:latin typeface="Arial" panose="020B0604020202020204" pitchFamily="34" charset="0"/>
              <a:cs typeface="Arial" panose="020B0604020202020204" pitchFamily="34" charset="0"/>
            </a:endParaRPr>
          </a:p>
          <a:p>
            <a:pPr algn="just"/>
            <a:r>
              <a:rPr lang="pt-PT" sz="1200" b="1" dirty="0" smtClean="0">
                <a:solidFill>
                  <a:srgbClr val="92D050"/>
                </a:solidFill>
                <a:latin typeface="Arial" panose="020B0604020202020204" pitchFamily="34" charset="0"/>
                <a:cs typeface="Arial" panose="020B0604020202020204" pitchFamily="34" charset="0"/>
              </a:rPr>
              <a:t>Media online ou impresso.</a:t>
            </a:r>
          </a:p>
          <a:p>
            <a:pPr marL="171450" indent="-171450" algn="just">
              <a:buFont typeface="Arial" panose="020B0604020202020204" pitchFamily="34" charset="0"/>
              <a:buChar char="•"/>
            </a:pPr>
            <a:endParaRPr lang="pt-PT" sz="1200" b="1" dirty="0" smtClean="0">
              <a:solidFill>
                <a:srgbClr val="92D050"/>
              </a:solidFill>
              <a:latin typeface="Arial" panose="020B0604020202020204" pitchFamily="34" charset="0"/>
              <a:cs typeface="Arial" panose="020B0604020202020204" pitchFamily="34" charset="0"/>
            </a:endParaRPr>
          </a:p>
          <a:p>
            <a:pPr algn="just"/>
            <a:r>
              <a:rPr lang="pt-PT" sz="1200" b="1" dirty="0" smtClean="0">
                <a:solidFill>
                  <a:srgbClr val="92D050"/>
                </a:solidFill>
                <a:latin typeface="Arial" panose="020B0604020202020204" pitchFamily="34" charset="0"/>
                <a:cs typeface="Arial" panose="020B0604020202020204" pitchFamily="34" charset="0"/>
              </a:rPr>
              <a:t>Avaliação quantitativa e qualitativa das métricas nas redes sociais.</a:t>
            </a:r>
          </a:p>
          <a:p>
            <a:pPr marL="171450" indent="-171450" algn="just">
              <a:buFont typeface="Arial" panose="020B0604020202020204" pitchFamily="34" charset="0"/>
              <a:buChar char="•"/>
            </a:pPr>
            <a:endParaRPr lang="pt-PT" sz="1200" dirty="0" smtClean="0">
              <a:solidFill>
                <a:srgbClr val="92D050"/>
              </a:solidFill>
              <a:latin typeface="Arial" panose="020B0604020202020204" pitchFamily="34" charset="0"/>
              <a:cs typeface="Arial" panose="020B0604020202020204" pitchFamily="34" charset="0"/>
            </a:endParaRPr>
          </a:p>
          <a:p>
            <a:r>
              <a:rPr lang="pt-PT" sz="1200" dirty="0" err="1" smtClean="0">
                <a:solidFill>
                  <a:srgbClr val="92D050"/>
                </a:solidFill>
                <a:latin typeface="Arial" panose="020B0604020202020204" pitchFamily="34" charset="0"/>
                <a:cs typeface="Arial" panose="020B0604020202020204" pitchFamily="34" charset="0"/>
              </a:rPr>
              <a:t>Return</a:t>
            </a:r>
            <a:r>
              <a:rPr lang="pt-PT" sz="1200" dirty="0" smtClean="0">
                <a:solidFill>
                  <a:srgbClr val="92D050"/>
                </a:solidFill>
                <a:latin typeface="Arial" panose="020B0604020202020204" pitchFamily="34" charset="0"/>
                <a:cs typeface="Arial" panose="020B0604020202020204" pitchFamily="34" charset="0"/>
              </a:rPr>
              <a:t> </a:t>
            </a:r>
            <a:r>
              <a:rPr lang="pt-PT" sz="1200" dirty="0" err="1" smtClean="0">
                <a:solidFill>
                  <a:srgbClr val="92D050"/>
                </a:solidFill>
                <a:latin typeface="Arial" panose="020B0604020202020204" pitchFamily="34" charset="0"/>
                <a:cs typeface="Arial" panose="020B0604020202020204" pitchFamily="34" charset="0"/>
              </a:rPr>
              <a:t>on</a:t>
            </a:r>
            <a:r>
              <a:rPr lang="pt-PT" sz="1200" dirty="0" smtClean="0">
                <a:solidFill>
                  <a:srgbClr val="92D050"/>
                </a:solidFill>
                <a:latin typeface="Arial" panose="020B0604020202020204" pitchFamily="34" charset="0"/>
                <a:cs typeface="Arial" panose="020B0604020202020204" pitchFamily="34" charset="0"/>
              </a:rPr>
              <a:t> </a:t>
            </a:r>
            <a:r>
              <a:rPr lang="pt-PT" sz="1200" dirty="0" err="1" smtClean="0">
                <a:solidFill>
                  <a:srgbClr val="92D050"/>
                </a:solidFill>
                <a:latin typeface="Arial" panose="020B0604020202020204" pitchFamily="34" charset="0"/>
                <a:cs typeface="Arial" panose="020B0604020202020204" pitchFamily="34" charset="0"/>
              </a:rPr>
              <a:t>investment</a:t>
            </a:r>
            <a:r>
              <a:rPr lang="pt-PT" sz="1200" dirty="0" smtClean="0">
                <a:latin typeface="Arial" panose="020B0604020202020204" pitchFamily="34" charset="0"/>
                <a:cs typeface="Arial" panose="020B0604020202020204" pitchFamily="34" charset="0"/>
              </a:rPr>
              <a:t>:</a:t>
            </a:r>
            <a:r>
              <a:rPr lang="pt-PT" sz="1200" dirty="0">
                <a:latin typeface="Arial" panose="020B0604020202020204" pitchFamily="34" charset="0"/>
                <a:cs typeface="Arial" panose="020B0604020202020204" pitchFamily="34" charset="0"/>
              </a:rPr>
              <a:t> </a:t>
            </a:r>
            <a:r>
              <a:rPr lang="pt-PT" sz="1200" dirty="0" smtClean="0">
                <a:latin typeface="Arial" panose="020B0604020202020204" pitchFamily="34" charset="0"/>
                <a:cs typeface="Arial" panose="020B0604020202020204" pitchFamily="34" charset="0"/>
              </a:rPr>
              <a:t>É uma forma que a plataforma de </a:t>
            </a:r>
            <a:r>
              <a:rPr lang="pt-PT" sz="1200" dirty="0" err="1" smtClean="0">
                <a:latin typeface="Arial" panose="020B0604020202020204" pitchFamily="34" charset="0"/>
                <a:cs typeface="Arial" panose="020B0604020202020204" pitchFamily="34" charset="0"/>
              </a:rPr>
              <a:t>clipping</a:t>
            </a:r>
            <a:r>
              <a:rPr lang="pt-PT" sz="1200" dirty="0" smtClean="0">
                <a:latin typeface="Arial" panose="020B0604020202020204" pitchFamily="34" charset="0"/>
                <a:cs typeface="Arial" panose="020B0604020202020204" pitchFamily="34" charset="0"/>
              </a:rPr>
              <a:t> tem para medir o efeito qualitativo e quantitativo da publicação do conteúdo: O tipo de meio em que saiu, a forma e formato, bem como a sua localização. Existe ainda outra avaliação que não obedece a nenhuma métrica especifica mas calcula o valor inerente do impacto da notícia/conteúdo.  </a:t>
            </a:r>
          </a:p>
          <a:p>
            <a:endParaRPr lang="pt-PT" sz="1200" dirty="0">
              <a:latin typeface="Arial" panose="020B0604020202020204" pitchFamily="34" charset="0"/>
              <a:cs typeface="Arial" panose="020B0604020202020204" pitchFamily="34" charset="0"/>
            </a:endParaRPr>
          </a:p>
        </p:txBody>
      </p:sp>
      <p:sp>
        <p:nvSpPr>
          <p:cNvPr id="8" name="CaixaDeTexto 7"/>
          <p:cNvSpPr txBox="1"/>
          <p:nvPr/>
        </p:nvSpPr>
        <p:spPr>
          <a:xfrm>
            <a:off x="8270543" y="1296535"/>
            <a:ext cx="3261815" cy="5416868"/>
          </a:xfrm>
          <a:prstGeom prst="rect">
            <a:avLst/>
          </a:prstGeom>
          <a:noFill/>
        </p:spPr>
        <p:txBody>
          <a:bodyPr wrap="square" rtlCol="0">
            <a:spAutoFit/>
          </a:bodyPr>
          <a:lstStyle/>
          <a:p>
            <a:r>
              <a:rPr lang="pt-PT" sz="1100" b="1" dirty="0" smtClean="0">
                <a:latin typeface="Arial" panose="020B0604020202020204" pitchFamily="34" charset="0"/>
                <a:cs typeface="Arial" panose="020B0604020202020204" pitchFamily="34" charset="0"/>
              </a:rPr>
              <a:t>EXPOSIÇÃO</a:t>
            </a:r>
          </a:p>
          <a:p>
            <a:pPr algn="just"/>
            <a:r>
              <a:rPr lang="pt-PT" sz="1100" dirty="0" smtClean="0">
                <a:latin typeface="Arial" panose="020B0604020202020204" pitchFamily="34" charset="0"/>
                <a:cs typeface="Arial" panose="020B0604020202020204" pitchFamily="34" charset="0"/>
              </a:rPr>
              <a:t>Número de notícias publicadas e respetiva análise.</a:t>
            </a:r>
          </a:p>
          <a:p>
            <a:r>
              <a:rPr lang="pt-PT" sz="1100" b="1" dirty="0" smtClean="0">
                <a:latin typeface="Arial" panose="020B0604020202020204" pitchFamily="34" charset="0"/>
                <a:cs typeface="Arial" panose="020B0604020202020204" pitchFamily="34" charset="0"/>
              </a:rPr>
              <a:t>ENGAGEMENT</a:t>
            </a:r>
          </a:p>
          <a:p>
            <a:pPr algn="just"/>
            <a:r>
              <a:rPr lang="pt-PT" sz="1100" dirty="0" smtClean="0">
                <a:latin typeface="Arial" panose="020B0604020202020204" pitchFamily="34" charset="0"/>
                <a:cs typeface="Arial" panose="020B0604020202020204" pitchFamily="34" charset="0"/>
              </a:rPr>
              <a:t>Onde e como estão as pessoas a interagir com os nossos conteúdos, tanto a nível de assessoria mediática como nas redes sociais. </a:t>
            </a:r>
          </a:p>
          <a:p>
            <a:r>
              <a:rPr lang="pt-PT" sz="1100" b="1" dirty="0" smtClean="0">
                <a:latin typeface="Arial" panose="020B0604020202020204" pitchFamily="34" charset="0"/>
                <a:cs typeface="Arial" panose="020B0604020202020204" pitchFamily="34" charset="0"/>
              </a:rPr>
              <a:t>INFLUÊNCIA </a:t>
            </a:r>
          </a:p>
          <a:p>
            <a:pPr algn="just"/>
            <a:r>
              <a:rPr lang="pt-PT" sz="1100" dirty="0" smtClean="0">
                <a:latin typeface="Arial" panose="020B0604020202020204" pitchFamily="34" charset="0"/>
                <a:cs typeface="Arial" panose="020B0604020202020204" pitchFamily="34" charset="0"/>
              </a:rPr>
              <a:t>A exposição e o envolvimento que podem alterar as perceções e a influência ou atitudes dos </a:t>
            </a:r>
            <a:r>
              <a:rPr lang="pt-PT" sz="1100" dirty="0" err="1" smtClean="0">
                <a:latin typeface="Arial" panose="020B0604020202020204" pitchFamily="34" charset="0"/>
                <a:cs typeface="Arial" panose="020B0604020202020204" pitchFamily="34" charset="0"/>
              </a:rPr>
              <a:t>stakeholders</a:t>
            </a:r>
            <a:r>
              <a:rPr lang="pt-PT" sz="1100" dirty="0" smtClean="0">
                <a:latin typeface="Arial" panose="020B0604020202020204" pitchFamily="34" charset="0"/>
                <a:cs typeface="Arial" panose="020B0604020202020204" pitchFamily="34" charset="0"/>
              </a:rPr>
              <a:t>.</a:t>
            </a:r>
          </a:p>
          <a:p>
            <a:r>
              <a:rPr lang="pt-PT" sz="1100" b="1" dirty="0" smtClean="0">
                <a:latin typeface="Arial" panose="020B0604020202020204" pitchFamily="34" charset="0"/>
                <a:cs typeface="Arial" panose="020B0604020202020204" pitchFamily="34" charset="0"/>
              </a:rPr>
              <a:t>AÇÃO</a:t>
            </a:r>
            <a:r>
              <a:rPr lang="pt-PT" sz="1100" dirty="0" smtClean="0">
                <a:latin typeface="Arial" panose="020B0604020202020204" pitchFamily="34" charset="0"/>
                <a:cs typeface="Arial" panose="020B0604020202020204" pitchFamily="34" charset="0"/>
              </a:rPr>
              <a:t> </a:t>
            </a:r>
          </a:p>
          <a:p>
            <a:pPr algn="just"/>
            <a:r>
              <a:rPr lang="pt-PT" sz="1100" dirty="0" smtClean="0">
                <a:latin typeface="Arial" panose="020B0604020202020204" pitchFamily="34" charset="0"/>
                <a:cs typeface="Arial" panose="020B0604020202020204" pitchFamily="34" charset="0"/>
              </a:rPr>
              <a:t>As iniciativas/ações que serão realizadas e que vão ao encontro dos objetivos delineados e a repercussão mediática de cada uma nos media e nas redes sociais. </a:t>
            </a:r>
          </a:p>
          <a:p>
            <a:r>
              <a:rPr lang="pt-PT" sz="1100" b="1" dirty="0" smtClean="0">
                <a:solidFill>
                  <a:srgbClr val="92D050"/>
                </a:solidFill>
                <a:latin typeface="Arial" panose="020B0604020202020204" pitchFamily="34" charset="0"/>
                <a:cs typeface="Arial" panose="020B0604020202020204" pitchFamily="34" charset="0"/>
              </a:rPr>
              <a:t>EM SUMA:</a:t>
            </a:r>
          </a:p>
          <a:p>
            <a:pPr algn="just"/>
            <a:r>
              <a:rPr lang="pt-PT" sz="1100" dirty="0" smtClean="0">
                <a:latin typeface="Arial" panose="020B0604020202020204" pitchFamily="34" charset="0"/>
                <a:cs typeface="Arial" panose="020B0604020202020204" pitchFamily="34" charset="0"/>
              </a:rPr>
              <a:t> Separando os quatro eixos principais de comunicação, procuraremos em cada um deles alcançar um posicionamento qualitativo. Na comunicação institucional, digital e na assessoria mediática, além do esclarecimento em </a:t>
            </a:r>
            <a:r>
              <a:rPr lang="pt-PT" sz="1100" dirty="0" err="1" smtClean="0">
                <a:latin typeface="Arial" panose="020B0604020202020204" pitchFamily="34" charset="0"/>
                <a:cs typeface="Arial" panose="020B0604020202020204" pitchFamily="34" charset="0"/>
              </a:rPr>
              <a:t>off</a:t>
            </a:r>
            <a:r>
              <a:rPr lang="pt-PT" sz="1100" dirty="0" smtClean="0">
                <a:latin typeface="Arial" panose="020B0604020202020204" pitchFamily="34" charset="0"/>
                <a:cs typeface="Arial" panose="020B0604020202020204" pitchFamily="34" charset="0"/>
              </a:rPr>
              <a:t> sempre que necessário junto dos media sobre a aplicação destes fundos, serão alinhadas entrevistas corporativas de fundo sempre que se justifique, comunicados de imprensa que reforcem algum fator novo, relevante e a colocação de artigos estratégicos com base em informação estruturada que iremos preparar. Bem como a questão dos eventos e a sua divulgação antes, durante e no pós-evento</a:t>
            </a:r>
            <a:r>
              <a:rPr lang="pt-PT" sz="1600" dirty="0" smtClean="0"/>
              <a:t>. </a:t>
            </a:r>
            <a:endParaRPr lang="pt-PT" sz="1600" dirty="0"/>
          </a:p>
        </p:txBody>
      </p:sp>
      <p:pic>
        <p:nvPicPr>
          <p:cNvPr id="5" name="Imagem 4"/>
          <p:cNvPicPr>
            <a:picLocks noChangeAspect="1"/>
          </p:cNvPicPr>
          <p:nvPr/>
        </p:nvPicPr>
        <p:blipFill>
          <a:blip r:embed="rId2"/>
          <a:stretch>
            <a:fillRect/>
          </a:stretch>
        </p:blipFill>
        <p:spPr>
          <a:xfrm>
            <a:off x="9514579" y="465596"/>
            <a:ext cx="2170364" cy="256054"/>
          </a:xfrm>
          <a:prstGeom prst="rect">
            <a:avLst/>
          </a:prstGeom>
        </p:spPr>
      </p:pic>
    </p:spTree>
    <p:extLst>
      <p:ext uri="{BB962C8B-B14F-4D97-AF65-F5344CB8AC3E}">
        <p14:creationId xmlns:p14="http://schemas.microsoft.com/office/powerpoint/2010/main" val="3945552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osição de Conteúdo 2"/>
          <p:cNvSpPr>
            <a:spLocks noGrp="1"/>
          </p:cNvSpPr>
          <p:nvPr>
            <p:ph idx="1"/>
          </p:nvPr>
        </p:nvSpPr>
        <p:spPr>
          <a:xfrm>
            <a:off x="838200" y="887104"/>
            <a:ext cx="10515600" cy="5581935"/>
          </a:xfrm>
        </p:spPr>
        <p:txBody>
          <a:bodyPr/>
          <a:lstStyle/>
          <a:p>
            <a:endParaRPr lang="pt-PT" dirty="0"/>
          </a:p>
        </p:txBody>
      </p:sp>
      <p:grpSp>
        <p:nvGrpSpPr>
          <p:cNvPr id="5" name="Group 287"/>
          <p:cNvGrpSpPr>
            <a:grpSpLocks/>
          </p:cNvGrpSpPr>
          <p:nvPr/>
        </p:nvGrpSpPr>
        <p:grpSpPr bwMode="auto">
          <a:xfrm>
            <a:off x="206" y="0"/>
            <a:ext cx="12191793" cy="7748905"/>
            <a:chOff x="-242" y="0"/>
            <a:chExt cx="18951" cy="13606"/>
          </a:xfrm>
        </p:grpSpPr>
        <p:grpSp>
          <p:nvGrpSpPr>
            <p:cNvPr id="6" name="Group 294"/>
            <p:cNvGrpSpPr>
              <a:grpSpLocks/>
            </p:cNvGrpSpPr>
            <p:nvPr/>
          </p:nvGrpSpPr>
          <p:grpSpPr bwMode="auto">
            <a:xfrm>
              <a:off x="0" y="13102"/>
              <a:ext cx="524" cy="2"/>
              <a:chOff x="0" y="13102"/>
              <a:chExt cx="524" cy="2"/>
            </a:xfrm>
          </p:grpSpPr>
          <p:sp>
            <p:nvSpPr>
              <p:cNvPr id="13" name="Freeform 295"/>
              <p:cNvSpPr>
                <a:spLocks/>
              </p:cNvSpPr>
              <p:nvPr/>
            </p:nvSpPr>
            <p:spPr bwMode="auto">
              <a:xfrm>
                <a:off x="0" y="13102"/>
                <a:ext cx="524" cy="2"/>
              </a:xfrm>
              <a:custGeom>
                <a:avLst/>
                <a:gdLst>
                  <a:gd name="T0" fmla="*/ 0 w 524"/>
                  <a:gd name="T1" fmla="*/ 524 w 524"/>
                </a:gdLst>
                <a:ahLst/>
                <a:cxnLst>
                  <a:cxn ang="0">
                    <a:pos x="T0" y="0"/>
                  </a:cxn>
                  <a:cxn ang="0">
                    <a:pos x="T1" y="0"/>
                  </a:cxn>
                </a:cxnLst>
                <a:rect l="0" t="0" r="r" b="b"/>
                <a:pathLst>
                  <a:path w="524">
                    <a:moveTo>
                      <a:pt x="0" y="0"/>
                    </a:moveTo>
                    <a:lnTo>
                      <a:pt x="524" y="0"/>
                    </a:lnTo>
                  </a:path>
                </a:pathLst>
              </a:custGeom>
              <a:noFill/>
              <a:ln w="7747">
                <a:solidFill>
                  <a:srgbClr val="4FA246"/>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pt-PT"/>
              </a:p>
            </p:txBody>
          </p:sp>
        </p:grpSp>
        <p:grpSp>
          <p:nvGrpSpPr>
            <p:cNvPr id="7" name="Group 290"/>
            <p:cNvGrpSpPr>
              <a:grpSpLocks/>
            </p:cNvGrpSpPr>
            <p:nvPr/>
          </p:nvGrpSpPr>
          <p:grpSpPr bwMode="auto">
            <a:xfrm>
              <a:off x="-242" y="0"/>
              <a:ext cx="18426" cy="13606"/>
              <a:chOff x="-242" y="0"/>
              <a:chExt cx="18426" cy="13606"/>
            </a:xfrm>
          </p:grpSpPr>
          <p:sp>
            <p:nvSpPr>
              <p:cNvPr id="10" name="Freeform 293"/>
              <p:cNvSpPr>
                <a:spLocks/>
              </p:cNvSpPr>
              <p:nvPr/>
            </p:nvSpPr>
            <p:spPr bwMode="auto">
              <a:xfrm>
                <a:off x="11463" y="13102"/>
                <a:ext cx="6721" cy="2"/>
              </a:xfrm>
              <a:custGeom>
                <a:avLst/>
                <a:gdLst>
                  <a:gd name="T0" fmla="+- 0 11463 11463"/>
                  <a:gd name="T1" fmla="*/ T0 w 6721"/>
                  <a:gd name="T2" fmla="+- 0 18184 11463"/>
                  <a:gd name="T3" fmla="*/ T2 w 6721"/>
                </a:gdLst>
                <a:ahLst/>
                <a:cxnLst>
                  <a:cxn ang="0">
                    <a:pos x="T1" y="0"/>
                  </a:cxn>
                  <a:cxn ang="0">
                    <a:pos x="T3" y="0"/>
                  </a:cxn>
                </a:cxnLst>
                <a:rect l="0" t="0" r="r" b="b"/>
                <a:pathLst>
                  <a:path w="6721">
                    <a:moveTo>
                      <a:pt x="0" y="0"/>
                    </a:moveTo>
                    <a:lnTo>
                      <a:pt x="6721" y="0"/>
                    </a:lnTo>
                  </a:path>
                </a:pathLst>
              </a:custGeom>
              <a:noFill/>
              <a:ln w="7747">
                <a:solidFill>
                  <a:srgbClr val="4FA246"/>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pt-PT"/>
              </a:p>
            </p:txBody>
          </p:sp>
          <p:pic>
            <p:nvPicPr>
              <p:cNvPr id="11" name="Picture 29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2" y="0"/>
                <a:ext cx="12033" cy="1360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9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22" y="227"/>
                <a:ext cx="1637" cy="49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288"/>
            <p:cNvGrpSpPr>
              <a:grpSpLocks/>
            </p:cNvGrpSpPr>
            <p:nvPr/>
          </p:nvGrpSpPr>
          <p:grpSpPr bwMode="auto">
            <a:xfrm>
              <a:off x="11463" y="0"/>
              <a:ext cx="7246" cy="13606"/>
              <a:chOff x="11463" y="0"/>
              <a:chExt cx="7246" cy="13606"/>
            </a:xfrm>
          </p:grpSpPr>
          <p:sp>
            <p:nvSpPr>
              <p:cNvPr id="9" name="Freeform 289"/>
              <p:cNvSpPr>
                <a:spLocks/>
              </p:cNvSpPr>
              <p:nvPr/>
            </p:nvSpPr>
            <p:spPr bwMode="auto">
              <a:xfrm>
                <a:off x="11463" y="0"/>
                <a:ext cx="7246" cy="13606"/>
              </a:xfrm>
              <a:custGeom>
                <a:avLst/>
                <a:gdLst>
                  <a:gd name="T0" fmla="+- 0 11463 11463"/>
                  <a:gd name="T1" fmla="*/ T0 w 7246"/>
                  <a:gd name="T2" fmla="*/ 13606 h 13606"/>
                  <a:gd name="T3" fmla="+- 0 18709 11463"/>
                  <a:gd name="T4" fmla="*/ T3 w 7246"/>
                  <a:gd name="T5" fmla="*/ 13606 h 13606"/>
                  <a:gd name="T6" fmla="+- 0 18709 11463"/>
                  <a:gd name="T7" fmla="*/ T6 w 7246"/>
                  <a:gd name="T8" fmla="*/ 0 h 13606"/>
                  <a:gd name="T9" fmla="+- 0 11463 11463"/>
                  <a:gd name="T10" fmla="*/ T9 w 7246"/>
                  <a:gd name="T11" fmla="*/ 0 h 13606"/>
                  <a:gd name="T12" fmla="+- 0 11463 11463"/>
                  <a:gd name="T13" fmla="*/ T12 w 7246"/>
                  <a:gd name="T14" fmla="*/ 13606 h 13606"/>
                </a:gdLst>
                <a:ahLst/>
                <a:cxnLst>
                  <a:cxn ang="0">
                    <a:pos x="T1" y="T2"/>
                  </a:cxn>
                  <a:cxn ang="0">
                    <a:pos x="T4" y="T5"/>
                  </a:cxn>
                  <a:cxn ang="0">
                    <a:pos x="T7" y="T8"/>
                  </a:cxn>
                  <a:cxn ang="0">
                    <a:pos x="T10" y="T11"/>
                  </a:cxn>
                  <a:cxn ang="0">
                    <a:pos x="T13" y="T14"/>
                  </a:cxn>
                </a:cxnLst>
                <a:rect l="0" t="0" r="r" b="b"/>
                <a:pathLst>
                  <a:path w="7246" h="13606">
                    <a:moveTo>
                      <a:pt x="0" y="13606"/>
                    </a:moveTo>
                    <a:lnTo>
                      <a:pt x="7246" y="13606"/>
                    </a:lnTo>
                    <a:lnTo>
                      <a:pt x="7246" y="0"/>
                    </a:lnTo>
                    <a:lnTo>
                      <a:pt x="0" y="0"/>
                    </a:lnTo>
                    <a:lnTo>
                      <a:pt x="0" y="13606"/>
                    </a:lnTo>
                  </a:path>
                </a:pathLst>
              </a:custGeom>
              <a:solidFill>
                <a:srgbClr val="03123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pt-PT"/>
              </a:p>
            </p:txBody>
          </p:sp>
        </p:grpSp>
      </p:grpSp>
      <p:sp>
        <p:nvSpPr>
          <p:cNvPr id="15" name="Retângulo 14"/>
          <p:cNvSpPr/>
          <p:nvPr/>
        </p:nvSpPr>
        <p:spPr>
          <a:xfrm>
            <a:off x="7530412" y="1460309"/>
            <a:ext cx="4547856" cy="3816429"/>
          </a:xfrm>
          <a:prstGeom prst="rect">
            <a:avLst/>
          </a:prstGeom>
        </p:spPr>
        <p:txBody>
          <a:bodyPr wrap="square">
            <a:spAutoFit/>
          </a:bodyPr>
          <a:lstStyle/>
          <a:p>
            <a:r>
              <a:rPr lang="pt-PT" sz="2000" dirty="0" smtClean="0">
                <a:solidFill>
                  <a:schemeClr val="bg1"/>
                </a:solidFill>
                <a:latin typeface="Arial" panose="020B0604020202020204" pitchFamily="34" charset="0"/>
                <a:cs typeface="Arial" panose="020B0604020202020204" pitchFamily="34" charset="0"/>
              </a:rPr>
              <a:t>10</a:t>
            </a:r>
          </a:p>
          <a:p>
            <a:endParaRPr lang="pt-PT" sz="2000" dirty="0" smtClean="0">
              <a:solidFill>
                <a:schemeClr val="bg1"/>
              </a:solidFill>
              <a:latin typeface="Arial" panose="020B0604020202020204" pitchFamily="34" charset="0"/>
              <a:cs typeface="Arial" panose="020B0604020202020204" pitchFamily="34" charset="0"/>
            </a:endParaRPr>
          </a:p>
          <a:p>
            <a:r>
              <a:rPr lang="pt-PT" sz="2000" dirty="0" smtClean="0">
                <a:solidFill>
                  <a:schemeClr val="bg1"/>
                </a:solidFill>
                <a:latin typeface="Arial" panose="020B0604020202020204" pitchFamily="34" charset="0"/>
                <a:cs typeface="Arial" panose="020B0604020202020204" pitchFamily="34" charset="0"/>
              </a:rPr>
              <a:t>Assessoria Mediática</a:t>
            </a:r>
          </a:p>
          <a:p>
            <a:endParaRPr lang="pt-PT" sz="3200" dirty="0" smtClean="0">
              <a:solidFill>
                <a:schemeClr val="bg1"/>
              </a:solidFill>
              <a:latin typeface="Arial" panose="020B0604020202020204" pitchFamily="34" charset="0"/>
              <a:cs typeface="Arial" panose="020B0604020202020204" pitchFamily="34" charset="0"/>
            </a:endParaRPr>
          </a:p>
          <a:p>
            <a:endParaRPr lang="pt-PT" dirty="0" smtClean="0">
              <a:solidFill>
                <a:schemeClr val="bg1"/>
              </a:solidFill>
            </a:endParaRPr>
          </a:p>
          <a:p>
            <a:endParaRPr lang="pt-PT" dirty="0" smtClean="0">
              <a:solidFill>
                <a:schemeClr val="bg1"/>
              </a:solidFill>
            </a:endParaRPr>
          </a:p>
          <a:p>
            <a:endParaRPr lang="pt-PT" dirty="0" smtClean="0">
              <a:solidFill>
                <a:schemeClr val="bg1"/>
              </a:solidFill>
            </a:endParaRPr>
          </a:p>
          <a:p>
            <a:endParaRPr lang="pt-PT" dirty="0" smtClean="0">
              <a:solidFill>
                <a:schemeClr val="bg1"/>
              </a:solidFill>
            </a:endParaRPr>
          </a:p>
          <a:p>
            <a:endParaRPr lang="pt-PT" dirty="0" smtClean="0">
              <a:solidFill>
                <a:schemeClr val="bg1"/>
              </a:solidFill>
            </a:endParaRPr>
          </a:p>
          <a:p>
            <a:endParaRPr lang="pt-PT" dirty="0" smtClean="0">
              <a:solidFill>
                <a:schemeClr val="bg1"/>
              </a:solidFill>
            </a:endParaRPr>
          </a:p>
          <a:p>
            <a:endParaRPr lang="pt-PT" dirty="0" smtClean="0">
              <a:solidFill>
                <a:schemeClr val="bg1"/>
              </a:solidFill>
              <a:latin typeface="Arial" panose="020B0604020202020204" pitchFamily="34" charset="0"/>
              <a:cs typeface="Arial" panose="020B0604020202020204" pitchFamily="34" charset="0"/>
            </a:endParaRPr>
          </a:p>
          <a:p>
            <a:r>
              <a:rPr lang="pt-PT" sz="1200" dirty="0">
                <a:solidFill>
                  <a:schemeClr val="bg1"/>
                </a:solidFill>
                <a:latin typeface="Arial" panose="020B0604020202020204" pitchFamily="34" charset="0"/>
                <a:cs typeface="Arial" panose="020B0604020202020204" pitchFamily="34" charset="0"/>
              </a:rPr>
              <a:t>Quadro Financeiro Plurianual para área dos Assuntos</a:t>
            </a:r>
          </a:p>
          <a:p>
            <a:r>
              <a:rPr lang="pt-PT" sz="1200" dirty="0">
                <a:solidFill>
                  <a:schemeClr val="bg1"/>
                </a:solidFill>
                <a:latin typeface="Arial" panose="020B0604020202020204" pitchFamily="34" charset="0"/>
                <a:cs typeface="Arial" panose="020B0604020202020204" pitchFamily="34" charset="0"/>
              </a:rPr>
              <a:t>Internos 2021-2027</a:t>
            </a:r>
          </a:p>
        </p:txBody>
      </p:sp>
    </p:spTree>
    <p:extLst>
      <p:ext uri="{BB962C8B-B14F-4D97-AF65-F5344CB8AC3E}">
        <p14:creationId xmlns:p14="http://schemas.microsoft.com/office/powerpoint/2010/main" val="127358505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123092"/>
            <a:ext cx="8622323" cy="565883"/>
          </a:xfrm>
        </p:spPr>
        <p:txBody>
          <a:bodyPr>
            <a:normAutofit fontScale="90000"/>
          </a:bodyPr>
          <a:lstStyle/>
          <a:p>
            <a:r>
              <a:rPr lang="pt-PT" sz="2000" dirty="0" smtClean="0">
                <a:latin typeface="Arial" panose="020B0604020202020204" pitchFamily="34" charset="0"/>
                <a:cs typeface="Arial" panose="020B0604020202020204" pitchFamily="34" charset="0"/>
              </a:rPr>
              <a:t> 10</a:t>
            </a:r>
            <a:br>
              <a:rPr lang="pt-PT" sz="2000" dirty="0" smtClean="0">
                <a:latin typeface="Arial" panose="020B0604020202020204" pitchFamily="34" charset="0"/>
                <a:cs typeface="Arial" panose="020B0604020202020204" pitchFamily="34" charset="0"/>
              </a:rPr>
            </a:br>
            <a:r>
              <a:rPr lang="pt-PT" sz="2000" dirty="0" smtClean="0">
                <a:solidFill>
                  <a:srgbClr val="92D050"/>
                </a:solidFill>
                <a:latin typeface="Arial" panose="020B0604020202020204" pitchFamily="34" charset="0"/>
                <a:cs typeface="Arial" panose="020B0604020202020204" pitchFamily="34" charset="0"/>
              </a:rPr>
              <a:t>ASSESSORIA MEDIÁTICA</a:t>
            </a:r>
            <a:endParaRPr lang="pt-PT" dirty="0"/>
          </a:p>
        </p:txBody>
      </p:sp>
      <p:sp>
        <p:nvSpPr>
          <p:cNvPr id="3" name="Marcador de Posição de Conteúdo 2"/>
          <p:cNvSpPr>
            <a:spLocks noGrp="1"/>
          </p:cNvSpPr>
          <p:nvPr>
            <p:ph idx="1"/>
          </p:nvPr>
        </p:nvSpPr>
        <p:spPr>
          <a:xfrm>
            <a:off x="838199" y="914400"/>
            <a:ext cx="4511723" cy="5759356"/>
          </a:xfrm>
        </p:spPr>
        <p:txBody>
          <a:bodyPr>
            <a:normAutofit fontScale="25000" lnSpcReduction="20000"/>
          </a:bodyPr>
          <a:lstStyle/>
          <a:p>
            <a:pPr marL="0" indent="0">
              <a:buNone/>
            </a:pPr>
            <a:r>
              <a:rPr lang="pt-PT" sz="4800" dirty="0" smtClean="0">
                <a:latin typeface="Arial" panose="020B0604020202020204" pitchFamily="34" charset="0"/>
                <a:cs typeface="Arial" panose="020B0604020202020204" pitchFamily="34" charset="0"/>
              </a:rPr>
              <a:t>.1 </a:t>
            </a:r>
            <a:r>
              <a:rPr lang="pt-PT" sz="4800" b="1" dirty="0" smtClean="0">
                <a:solidFill>
                  <a:srgbClr val="92D050"/>
                </a:solidFill>
                <a:latin typeface="Arial" panose="020B0604020202020204" pitchFamily="34" charset="0"/>
                <a:cs typeface="Arial" panose="020B0604020202020204" pitchFamily="34" charset="0"/>
              </a:rPr>
              <a:t>MEDIA RELATIONS</a:t>
            </a:r>
          </a:p>
          <a:p>
            <a:pPr marL="0" indent="0" algn="just">
              <a:buNone/>
            </a:pPr>
            <a:r>
              <a:rPr lang="pt-PT" sz="4800" b="1" dirty="0" smtClean="0">
                <a:solidFill>
                  <a:srgbClr val="92D050"/>
                </a:solidFill>
                <a:latin typeface="Arial" panose="020B0604020202020204" pitchFamily="34" charset="0"/>
                <a:cs typeface="Arial" panose="020B0604020202020204" pitchFamily="34" charset="0"/>
              </a:rPr>
              <a:t>Agência LUSA </a:t>
            </a:r>
          </a:p>
          <a:p>
            <a:pPr marL="0" indent="0" algn="just">
              <a:buNone/>
            </a:pPr>
            <a:r>
              <a:rPr lang="pt-PT" sz="4800" dirty="0" smtClean="0">
                <a:latin typeface="Arial" panose="020B0604020202020204" pitchFamily="34" charset="0"/>
                <a:cs typeface="Arial" panose="020B0604020202020204" pitchFamily="34" charset="0"/>
              </a:rPr>
              <a:t>Antes do envio do primeiro </a:t>
            </a:r>
            <a:r>
              <a:rPr lang="pt-PT" sz="4800" dirty="0" err="1" smtClean="0">
                <a:latin typeface="Arial" panose="020B0604020202020204" pitchFamily="34" charset="0"/>
                <a:cs typeface="Arial" panose="020B0604020202020204" pitchFamily="34" charset="0"/>
              </a:rPr>
              <a:t>Press</a:t>
            </a:r>
            <a:r>
              <a:rPr lang="pt-PT" sz="4800" dirty="0" smtClean="0">
                <a:latin typeface="Arial" panose="020B0604020202020204" pitchFamily="34" charset="0"/>
                <a:cs typeface="Arial" panose="020B0604020202020204" pitchFamily="34" charset="0"/>
              </a:rPr>
              <a:t> </a:t>
            </a:r>
            <a:r>
              <a:rPr lang="pt-PT" sz="4800" dirty="0" err="1" smtClean="0">
                <a:latin typeface="Arial" panose="020B0604020202020204" pitchFamily="34" charset="0"/>
                <a:cs typeface="Arial" panose="020B0604020202020204" pitchFamily="34" charset="0"/>
              </a:rPr>
              <a:t>Release</a:t>
            </a:r>
            <a:r>
              <a:rPr lang="pt-PT" sz="4800" dirty="0" smtClean="0">
                <a:latin typeface="Arial" panose="020B0604020202020204" pitchFamily="34" charset="0"/>
                <a:cs typeface="Arial" panose="020B0604020202020204" pitchFamily="34" charset="0"/>
              </a:rPr>
              <a:t> aos meios de comunicação, sugere-se, em alguns casos, a negociação de um take de antecipação, junto da Agência Lusa, de forma a divulgar em primeira mão algum acontecimento/evento. É uma oportunidade para apresentar o que queremos divulgar, sendo quase sempre replicável pelos restantes meios de comunicação social nas horas seguintes.</a:t>
            </a:r>
          </a:p>
          <a:p>
            <a:pPr marL="0" indent="0" algn="just">
              <a:buNone/>
            </a:pPr>
            <a:r>
              <a:rPr lang="pt-PT" sz="4800" b="1" dirty="0" smtClean="0">
                <a:solidFill>
                  <a:srgbClr val="92D050"/>
                </a:solidFill>
                <a:latin typeface="Arial" panose="020B0604020202020204" pitchFamily="34" charset="0"/>
                <a:cs typeface="Arial" panose="020B0604020202020204" pitchFamily="34" charset="0"/>
              </a:rPr>
              <a:t>Exemplo de oportunidades: </a:t>
            </a:r>
          </a:p>
          <a:p>
            <a:pPr marL="0" indent="0" algn="just">
              <a:buNone/>
            </a:pPr>
            <a:r>
              <a:rPr lang="pt-PT" sz="4800" dirty="0" smtClean="0">
                <a:latin typeface="Arial" panose="020B0604020202020204" pitchFamily="34" charset="0"/>
                <a:cs typeface="Arial" panose="020B0604020202020204" pitchFamily="34" charset="0"/>
              </a:rPr>
              <a:t>Aprovação (oficial) dos </a:t>
            </a:r>
            <a:r>
              <a:rPr lang="pt-PT" sz="4800" dirty="0">
                <a:latin typeface="Arial" panose="020B0604020202020204" pitchFamily="34" charset="0"/>
                <a:cs typeface="Arial" panose="020B0604020202020204" pitchFamily="34" charset="0"/>
              </a:rPr>
              <a:t> </a:t>
            </a:r>
            <a:r>
              <a:rPr lang="pt-PT" sz="4800" dirty="0" smtClean="0">
                <a:latin typeface="Arial" panose="020B0604020202020204" pitchFamily="34" charset="0"/>
                <a:cs typeface="Arial" panose="020B0604020202020204" pitchFamily="34" charset="0"/>
              </a:rPr>
              <a:t>dois Programas dos fundos europeus para a área dos assuntos internos; - Conferência Internacional; - Vídeo Institucional; - Campanha Multibanco;</a:t>
            </a:r>
          </a:p>
          <a:p>
            <a:pPr marL="0" indent="0" algn="just">
              <a:buNone/>
            </a:pPr>
            <a:r>
              <a:rPr lang="pt-PT" sz="4800" b="1" dirty="0" smtClean="0">
                <a:solidFill>
                  <a:srgbClr val="92D050"/>
                </a:solidFill>
                <a:latin typeface="Arial" panose="020B0604020202020204" pitchFamily="34" charset="0"/>
                <a:cs typeface="Arial" panose="020B0604020202020204" pitchFamily="34" charset="0"/>
              </a:rPr>
              <a:t>Comunicados de Imprensa</a:t>
            </a:r>
          </a:p>
          <a:p>
            <a:pPr marL="0" indent="0" algn="just">
              <a:buNone/>
            </a:pPr>
            <a:r>
              <a:rPr lang="pt-PT" sz="4800" b="1" dirty="0" smtClean="0">
                <a:solidFill>
                  <a:srgbClr val="92D050"/>
                </a:solidFill>
                <a:latin typeface="Arial" panose="020B0604020202020204" pitchFamily="34" charset="0"/>
                <a:cs typeface="Arial" panose="020B0604020202020204" pitchFamily="34" charset="0"/>
              </a:rPr>
              <a:t> </a:t>
            </a:r>
            <a:r>
              <a:rPr lang="pt-PT" sz="4800" dirty="0" smtClean="0">
                <a:latin typeface="Arial" panose="020B0604020202020204" pitchFamily="34" charset="0"/>
                <a:cs typeface="Arial" panose="020B0604020202020204" pitchFamily="34" charset="0"/>
              </a:rPr>
              <a:t>Desenvolvimento e envio de </a:t>
            </a:r>
            <a:r>
              <a:rPr lang="pt-PT" sz="4800" dirty="0" err="1" smtClean="0">
                <a:latin typeface="Arial" panose="020B0604020202020204" pitchFamily="34" charset="0"/>
                <a:cs typeface="Arial" panose="020B0604020202020204" pitchFamily="34" charset="0"/>
              </a:rPr>
              <a:t>Press</a:t>
            </a:r>
            <a:r>
              <a:rPr lang="pt-PT" sz="4800" dirty="0" smtClean="0">
                <a:latin typeface="Arial" panose="020B0604020202020204" pitchFamily="34" charset="0"/>
                <a:cs typeface="Arial" panose="020B0604020202020204" pitchFamily="34" charset="0"/>
              </a:rPr>
              <a:t> </a:t>
            </a:r>
            <a:r>
              <a:rPr lang="pt-PT" sz="4800" dirty="0" err="1" smtClean="0">
                <a:latin typeface="Arial" panose="020B0604020202020204" pitchFamily="34" charset="0"/>
                <a:cs typeface="Arial" panose="020B0604020202020204" pitchFamily="34" charset="0"/>
              </a:rPr>
              <a:t>Releases</a:t>
            </a:r>
            <a:r>
              <a:rPr lang="pt-PT" sz="4800" dirty="0" smtClean="0">
                <a:latin typeface="Arial" panose="020B0604020202020204" pitchFamily="34" charset="0"/>
                <a:cs typeface="Arial" panose="020B0604020202020204" pitchFamily="34" charset="0"/>
              </a:rPr>
              <a:t> sempre que se considere pertinente, para os meios generalistas, especializados, regionais e económicos.</a:t>
            </a:r>
          </a:p>
          <a:p>
            <a:pPr marL="0" indent="0" algn="just">
              <a:buNone/>
            </a:pPr>
            <a:r>
              <a:rPr lang="pt-PT" sz="4800" b="1" dirty="0" smtClean="0">
                <a:solidFill>
                  <a:srgbClr val="92D050"/>
                </a:solidFill>
                <a:latin typeface="Arial" panose="020B0604020202020204" pitchFamily="34" charset="0"/>
                <a:cs typeface="Arial" panose="020B0604020202020204" pitchFamily="34" charset="0"/>
              </a:rPr>
              <a:t>Exemplos de oportunidades mediáticas: </a:t>
            </a:r>
          </a:p>
          <a:p>
            <a:pPr marL="0" indent="0" algn="just">
              <a:buNone/>
            </a:pPr>
            <a:r>
              <a:rPr lang="pt-PT" sz="4800" dirty="0" smtClean="0">
                <a:latin typeface="Arial" panose="020B0604020202020204" pitchFamily="34" charset="0"/>
                <a:cs typeface="Arial" panose="020B0604020202020204" pitchFamily="34" charset="0"/>
              </a:rPr>
              <a:t>Conferência Internacional; - Realização do </a:t>
            </a:r>
            <a:r>
              <a:rPr lang="pt-PT" sz="4800" dirty="0" err="1" smtClean="0">
                <a:latin typeface="Arial" panose="020B0604020202020204" pitchFamily="34" charset="0"/>
                <a:cs typeface="Arial" panose="020B0604020202020204" pitchFamily="34" charset="0"/>
              </a:rPr>
              <a:t>Webinar</a:t>
            </a:r>
            <a:r>
              <a:rPr lang="pt-PT" sz="4800" dirty="0" smtClean="0">
                <a:latin typeface="Arial" panose="020B0604020202020204" pitchFamily="34" charset="0"/>
                <a:cs typeface="Arial" panose="020B0604020202020204" pitchFamily="34" charset="0"/>
              </a:rPr>
              <a:t>; - Campanha de sensibilização – </a:t>
            </a:r>
            <a:r>
              <a:rPr lang="pt-PT" sz="4800" dirty="0" err="1" smtClean="0">
                <a:latin typeface="Arial" panose="020B0604020202020204" pitchFamily="34" charset="0"/>
                <a:cs typeface="Arial" panose="020B0604020202020204" pitchFamily="34" charset="0"/>
              </a:rPr>
              <a:t>Mupis</a:t>
            </a:r>
            <a:r>
              <a:rPr lang="pt-PT" sz="4800" dirty="0" smtClean="0">
                <a:latin typeface="Arial" panose="020B0604020202020204" pitchFamily="34" charset="0"/>
                <a:cs typeface="Arial" panose="020B0604020202020204" pitchFamily="34" charset="0"/>
              </a:rPr>
              <a:t>/ autocarros/ metro;</a:t>
            </a:r>
          </a:p>
          <a:p>
            <a:pPr marL="0" indent="0" algn="just">
              <a:buNone/>
            </a:pPr>
            <a:r>
              <a:rPr lang="pt-PT" sz="4800" b="1" dirty="0" smtClean="0">
                <a:solidFill>
                  <a:srgbClr val="92D050"/>
                </a:solidFill>
                <a:latin typeface="Arial" panose="020B0604020202020204" pitchFamily="34" charset="0"/>
                <a:cs typeface="Arial" panose="020B0604020202020204" pitchFamily="34" charset="0"/>
              </a:rPr>
              <a:t>Entrevistas e reportagens</a:t>
            </a:r>
          </a:p>
          <a:p>
            <a:pPr marL="0" indent="0" algn="just">
              <a:buNone/>
            </a:pPr>
            <a:r>
              <a:rPr lang="pt-PT" sz="4800" b="1" dirty="0" smtClean="0">
                <a:solidFill>
                  <a:srgbClr val="92D050"/>
                </a:solidFill>
                <a:latin typeface="Arial" panose="020B0604020202020204" pitchFamily="34" charset="0"/>
                <a:cs typeface="Arial" panose="020B0604020202020204" pitchFamily="34" charset="0"/>
              </a:rPr>
              <a:t> </a:t>
            </a:r>
            <a:r>
              <a:rPr lang="pt-PT" sz="4800" dirty="0" smtClean="0">
                <a:latin typeface="Arial" panose="020B0604020202020204" pitchFamily="34" charset="0"/>
                <a:cs typeface="Arial" panose="020B0604020202020204" pitchFamily="34" charset="0"/>
              </a:rPr>
              <a:t>Sugerimos a realização de entrevistas e reportagens sempre que se justifique. Estas negociações serão feitas de forma estratégica, tendo como principal objetivo impactar os meios de comunicação social.</a:t>
            </a:r>
          </a:p>
          <a:p>
            <a:pPr marL="0" indent="0" algn="just">
              <a:buNone/>
            </a:pPr>
            <a:r>
              <a:rPr lang="pt-PT" sz="4800" b="1" dirty="0" smtClean="0">
                <a:solidFill>
                  <a:srgbClr val="92D050"/>
                </a:solidFill>
                <a:latin typeface="Arial" panose="020B0604020202020204" pitchFamily="34" charset="0"/>
                <a:cs typeface="Arial" panose="020B0604020202020204" pitchFamily="34" charset="0"/>
              </a:rPr>
              <a:t>Entrevistas</a:t>
            </a:r>
            <a:r>
              <a:rPr lang="pt-PT" sz="4800" dirty="0" smtClean="0">
                <a:latin typeface="Arial" panose="020B0604020202020204" pitchFamily="34" charset="0"/>
                <a:cs typeface="Arial" panose="020B0604020202020204" pitchFamily="34" charset="0"/>
              </a:rPr>
              <a:t> </a:t>
            </a:r>
          </a:p>
          <a:p>
            <a:pPr marL="0" indent="0" algn="just">
              <a:buNone/>
            </a:pPr>
            <a:r>
              <a:rPr lang="pt-PT" sz="4800" dirty="0" smtClean="0">
                <a:latin typeface="Arial" panose="020B0604020202020204" pitchFamily="34" charset="0"/>
                <a:cs typeface="Arial" panose="020B0604020202020204" pitchFamily="34" charset="0"/>
              </a:rPr>
              <a:t>Programas informativos Negociação da presença em estúdio de um porta-voz do projeto num programa informativo, sempre que se justifique.</a:t>
            </a:r>
          </a:p>
        </p:txBody>
      </p:sp>
      <p:sp>
        <p:nvSpPr>
          <p:cNvPr id="5" name="CaixaDeTexto 4"/>
          <p:cNvSpPr txBox="1"/>
          <p:nvPr/>
        </p:nvSpPr>
        <p:spPr>
          <a:xfrm>
            <a:off x="6714699" y="914400"/>
            <a:ext cx="3220871" cy="3416320"/>
          </a:xfrm>
          <a:prstGeom prst="rect">
            <a:avLst/>
          </a:prstGeom>
          <a:noFill/>
        </p:spPr>
        <p:txBody>
          <a:bodyPr wrap="square" rtlCol="0">
            <a:spAutoFit/>
          </a:bodyPr>
          <a:lstStyle/>
          <a:p>
            <a:r>
              <a:rPr lang="pt-PT" sz="1200" dirty="0" smtClean="0">
                <a:latin typeface="Arial" panose="020B0604020202020204" pitchFamily="34" charset="0"/>
                <a:cs typeface="Arial" panose="020B0604020202020204" pitchFamily="34" charset="0"/>
              </a:rPr>
              <a:t>.2 </a:t>
            </a:r>
            <a:r>
              <a:rPr lang="pt-PT" sz="1200" b="1" dirty="0" smtClean="0">
                <a:solidFill>
                  <a:srgbClr val="92D050"/>
                </a:solidFill>
                <a:latin typeface="Arial" panose="020B0604020202020204" pitchFamily="34" charset="0"/>
                <a:cs typeface="Arial" panose="020B0604020202020204" pitchFamily="34" charset="0"/>
              </a:rPr>
              <a:t>MONITORIZAÇÃO E AVALIAÇÃO DE RESULTADOS:</a:t>
            </a:r>
          </a:p>
          <a:p>
            <a:endParaRPr lang="pt-PT" sz="1200" b="1" dirty="0" smtClean="0">
              <a:solidFill>
                <a:srgbClr val="92D050"/>
              </a:solidFill>
              <a:latin typeface="Arial" panose="020B0604020202020204" pitchFamily="34" charset="0"/>
              <a:cs typeface="Arial" panose="020B0604020202020204" pitchFamily="34" charset="0"/>
            </a:endParaRPr>
          </a:p>
          <a:p>
            <a:r>
              <a:rPr lang="pt-PT" sz="1200" b="1" dirty="0" smtClean="0">
                <a:solidFill>
                  <a:srgbClr val="92D050"/>
                </a:solidFill>
                <a:latin typeface="Arial" panose="020B0604020202020204" pitchFamily="34" charset="0"/>
                <a:cs typeface="Arial" panose="020B0604020202020204" pitchFamily="34" charset="0"/>
              </a:rPr>
              <a:t>Reporte diário: </a:t>
            </a:r>
            <a:r>
              <a:rPr lang="pt-PT" sz="1200" dirty="0" smtClean="0">
                <a:latin typeface="Arial" panose="020B0604020202020204" pitchFamily="34" charset="0"/>
                <a:cs typeface="Arial" panose="020B0604020202020204" pitchFamily="34" charset="0"/>
              </a:rPr>
              <a:t>Será feito um envio diário sempre que existam notícias ou dados relevantes do </a:t>
            </a:r>
            <a:r>
              <a:rPr lang="pt-PT" sz="1200" dirty="0" err="1" smtClean="0">
                <a:latin typeface="Arial" panose="020B0604020202020204" pitchFamily="34" charset="0"/>
                <a:cs typeface="Arial" panose="020B0604020202020204" pitchFamily="34" charset="0"/>
              </a:rPr>
              <a:t>clipping</a:t>
            </a:r>
            <a:r>
              <a:rPr lang="pt-PT" sz="1200" dirty="0" smtClean="0">
                <a:latin typeface="Arial" panose="020B0604020202020204" pitchFamily="34" charset="0"/>
                <a:cs typeface="Arial" panose="020B0604020202020204" pitchFamily="34" charset="0"/>
              </a:rPr>
              <a:t> relativamente a cada tema ou subtemas que englobem toda a esfera de atuação da SGMAI. </a:t>
            </a:r>
          </a:p>
          <a:p>
            <a:endParaRPr lang="pt-PT" sz="1200" b="1" dirty="0" smtClean="0">
              <a:solidFill>
                <a:srgbClr val="92D050"/>
              </a:solidFill>
              <a:latin typeface="Arial" panose="020B0604020202020204" pitchFamily="34" charset="0"/>
              <a:cs typeface="Arial" panose="020B0604020202020204" pitchFamily="34" charset="0"/>
            </a:endParaRPr>
          </a:p>
          <a:p>
            <a:r>
              <a:rPr lang="pt-PT" sz="1200" b="1" dirty="0" smtClean="0">
                <a:solidFill>
                  <a:srgbClr val="92D050"/>
                </a:solidFill>
                <a:latin typeface="Arial" panose="020B0604020202020204" pitchFamily="34" charset="0"/>
                <a:cs typeface="Arial" panose="020B0604020202020204" pitchFamily="34" charset="0"/>
              </a:rPr>
              <a:t>Reporte mensal: </a:t>
            </a:r>
          </a:p>
          <a:p>
            <a:r>
              <a:rPr lang="pt-PT" sz="1200" dirty="0" smtClean="0">
                <a:latin typeface="Arial" panose="020B0604020202020204" pitchFamily="34" charset="0"/>
                <a:cs typeface="Arial" panose="020B0604020202020204" pitchFamily="34" charset="0"/>
              </a:rPr>
              <a:t>Serão desenvolvidos relatórios todos os meses com análise qualitativa e quantitativa de resultados e respetivo retorno financeiro (AVE). Estes </a:t>
            </a:r>
            <a:r>
              <a:rPr lang="pt-PT" sz="1200" dirty="0" err="1" smtClean="0">
                <a:latin typeface="Arial" panose="020B0604020202020204" pitchFamily="34" charset="0"/>
                <a:cs typeface="Arial" panose="020B0604020202020204" pitchFamily="34" charset="0"/>
              </a:rPr>
              <a:t>reports</a:t>
            </a:r>
            <a:r>
              <a:rPr lang="pt-PT" sz="1200" dirty="0" smtClean="0">
                <a:latin typeface="Arial" panose="020B0604020202020204" pitchFamily="34" charset="0"/>
                <a:cs typeface="Arial" panose="020B0604020202020204" pitchFamily="34" charset="0"/>
              </a:rPr>
              <a:t> têm como objetivo avaliar, precisamente de forma qualitativa e quantitativa, o trabalho desenvolvido no mês anterior e a avaliação na concretização dos objetivos propostos.</a:t>
            </a:r>
            <a:endParaRPr lang="pt-PT" sz="1200" dirty="0">
              <a:latin typeface="Arial" panose="020B0604020202020204" pitchFamily="34" charset="0"/>
              <a:cs typeface="Arial" panose="020B0604020202020204" pitchFamily="34" charset="0"/>
            </a:endParaRPr>
          </a:p>
        </p:txBody>
      </p:sp>
      <p:pic>
        <p:nvPicPr>
          <p:cNvPr id="6" name="Imagem 5"/>
          <p:cNvPicPr>
            <a:picLocks noChangeAspect="1"/>
          </p:cNvPicPr>
          <p:nvPr/>
        </p:nvPicPr>
        <p:blipFill>
          <a:blip r:embed="rId2"/>
          <a:stretch>
            <a:fillRect/>
          </a:stretch>
        </p:blipFill>
        <p:spPr>
          <a:xfrm>
            <a:off x="9337158" y="406033"/>
            <a:ext cx="2170364" cy="256054"/>
          </a:xfrm>
          <a:prstGeom prst="rect">
            <a:avLst/>
          </a:prstGeom>
        </p:spPr>
      </p:pic>
    </p:spTree>
    <p:extLst>
      <p:ext uri="{BB962C8B-B14F-4D97-AF65-F5344CB8AC3E}">
        <p14:creationId xmlns:p14="http://schemas.microsoft.com/office/powerpoint/2010/main" val="264732852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osição de Conteúdo 2"/>
          <p:cNvSpPr>
            <a:spLocks noGrp="1"/>
          </p:cNvSpPr>
          <p:nvPr>
            <p:ph idx="1"/>
          </p:nvPr>
        </p:nvSpPr>
        <p:spPr>
          <a:xfrm>
            <a:off x="2006220" y="688975"/>
            <a:ext cx="7246962" cy="5487988"/>
          </a:xfrm>
        </p:spPr>
        <p:txBody>
          <a:bodyPr>
            <a:normAutofit fontScale="55000" lnSpcReduction="20000"/>
          </a:bodyPr>
          <a:lstStyle/>
          <a:p>
            <a:pPr marL="0" indent="0">
              <a:buNone/>
            </a:pPr>
            <a:r>
              <a:rPr lang="pt-PT" sz="2500" dirty="0" smtClean="0">
                <a:latin typeface="Arial" panose="020B0604020202020204" pitchFamily="34" charset="0"/>
                <a:cs typeface="Arial" panose="020B0604020202020204" pitchFamily="34" charset="0"/>
              </a:rPr>
              <a:t>.3 </a:t>
            </a:r>
            <a:r>
              <a:rPr lang="pt-PT" sz="2500" b="1" dirty="0" smtClean="0">
                <a:solidFill>
                  <a:srgbClr val="92D050"/>
                </a:solidFill>
                <a:latin typeface="Arial" panose="020B0604020202020204" pitchFamily="34" charset="0"/>
                <a:cs typeface="Arial" panose="020B0604020202020204" pitchFamily="34" charset="0"/>
              </a:rPr>
              <a:t>RELATÓRIOS MENSAIS:</a:t>
            </a:r>
          </a:p>
          <a:p>
            <a:endParaRPr lang="pt-PT" dirty="0"/>
          </a:p>
          <a:p>
            <a:pPr marL="0" indent="0">
              <a:buNone/>
            </a:pPr>
            <a:r>
              <a:rPr lang="pt-PT" sz="2500" dirty="0" smtClean="0">
                <a:latin typeface="Arial" panose="020B0604020202020204" pitchFamily="34" charset="0"/>
                <a:cs typeface="Arial" panose="020B0604020202020204" pitchFamily="34" charset="0"/>
              </a:rPr>
              <a:t>Apresentação e descrição detalhada das atividades desenvolvidas, durante o mês anterior na vertente da assessoria de comunicação, redes sociais, design e multimédia.</a:t>
            </a:r>
          </a:p>
          <a:p>
            <a:pPr marL="0" indent="0">
              <a:buNone/>
            </a:pPr>
            <a:r>
              <a:rPr lang="pt-PT" sz="2500" dirty="0" smtClean="0">
                <a:latin typeface="Arial" panose="020B0604020202020204" pitchFamily="34" charset="0"/>
                <a:cs typeface="Arial" panose="020B0604020202020204" pitchFamily="34" charset="0"/>
              </a:rPr>
              <a:t>Resultados Mediáticos: número de notícias publicadas, tipo de meio e valorização. </a:t>
            </a:r>
          </a:p>
          <a:p>
            <a:pPr marL="0" indent="0">
              <a:buNone/>
            </a:pPr>
            <a:r>
              <a:rPr lang="pt-PT" sz="2500" dirty="0" smtClean="0">
                <a:latin typeface="Arial" panose="020B0604020202020204" pitchFamily="34" charset="0"/>
                <a:cs typeface="Arial" panose="020B0604020202020204" pitchFamily="34" charset="0"/>
              </a:rPr>
              <a:t>Análise Quantitativa: número de notícias publicadas por meio (Impresso/Online); número de notícias publicadas (dia/semana/mês); </a:t>
            </a:r>
            <a:r>
              <a:rPr lang="pt-PT" sz="2500" dirty="0" err="1" smtClean="0">
                <a:latin typeface="Arial" panose="020B0604020202020204" pitchFamily="34" charset="0"/>
                <a:cs typeface="Arial" panose="020B0604020202020204" pitchFamily="34" charset="0"/>
              </a:rPr>
              <a:t>Return</a:t>
            </a:r>
            <a:r>
              <a:rPr lang="pt-PT" sz="2500" dirty="0" smtClean="0">
                <a:latin typeface="Arial" panose="020B0604020202020204" pitchFamily="34" charset="0"/>
                <a:cs typeface="Arial" panose="020B0604020202020204" pitchFamily="34" charset="0"/>
              </a:rPr>
              <a:t> </a:t>
            </a:r>
            <a:r>
              <a:rPr lang="pt-PT" sz="2500" dirty="0" err="1" smtClean="0">
                <a:latin typeface="Arial" panose="020B0604020202020204" pitchFamily="34" charset="0"/>
                <a:cs typeface="Arial" panose="020B0604020202020204" pitchFamily="34" charset="0"/>
              </a:rPr>
              <a:t>on</a:t>
            </a:r>
            <a:r>
              <a:rPr lang="pt-PT" sz="2500" dirty="0" smtClean="0">
                <a:latin typeface="Arial" panose="020B0604020202020204" pitchFamily="34" charset="0"/>
                <a:cs typeface="Arial" panose="020B0604020202020204" pitchFamily="34" charset="0"/>
              </a:rPr>
              <a:t> </a:t>
            </a:r>
            <a:r>
              <a:rPr lang="pt-PT" sz="2500" dirty="0" err="1" smtClean="0">
                <a:latin typeface="Arial" panose="020B0604020202020204" pitchFamily="34" charset="0"/>
                <a:cs typeface="Arial" panose="020B0604020202020204" pitchFamily="34" charset="0"/>
              </a:rPr>
              <a:t>Investment</a:t>
            </a:r>
            <a:r>
              <a:rPr lang="pt-PT" sz="2500" dirty="0" smtClean="0">
                <a:latin typeface="Arial" panose="020B0604020202020204" pitchFamily="34" charset="0"/>
                <a:cs typeface="Arial" panose="020B0604020202020204" pitchFamily="34" charset="0"/>
              </a:rPr>
              <a:t> (ROI) de cada notícia. </a:t>
            </a:r>
          </a:p>
          <a:p>
            <a:pPr marL="0" indent="0">
              <a:buNone/>
            </a:pPr>
            <a:r>
              <a:rPr lang="pt-PT" sz="2500" dirty="0" smtClean="0">
                <a:latin typeface="Arial" panose="020B0604020202020204" pitchFamily="34" charset="0"/>
                <a:cs typeface="Arial" panose="020B0604020202020204" pitchFamily="34" charset="0"/>
              </a:rPr>
              <a:t>Análise Qualitativa: Orientação editorial do meio de comunicação social que publica a notícia e a sua valorização; tom da comunicação; presença e tipo de imagem relativamente ao tema/ projeto/logotipo.</a:t>
            </a:r>
          </a:p>
          <a:p>
            <a:pPr marL="0" indent="0">
              <a:buNone/>
            </a:pPr>
            <a:r>
              <a:rPr lang="pt-PT" sz="2500" dirty="0" smtClean="0">
                <a:latin typeface="Arial" panose="020B0604020202020204" pitchFamily="34" charset="0"/>
                <a:cs typeface="Arial" panose="020B0604020202020204" pitchFamily="34" charset="0"/>
              </a:rPr>
              <a:t>Apresentação com recortes das principais notícias publicadas relativas aos fundos europeus para a área dos assuntos internos neste mês e nas quais tenhamos trabalhado na assessoria de comunicação. </a:t>
            </a:r>
          </a:p>
          <a:p>
            <a:pPr marL="0" indent="0">
              <a:buNone/>
            </a:pPr>
            <a:r>
              <a:rPr lang="pt-PT" sz="2500" dirty="0" smtClean="0">
                <a:latin typeface="Arial" panose="020B0604020202020204" pitchFamily="34" charset="0"/>
                <a:cs typeface="Arial" panose="020B0604020202020204" pitchFamily="34" charset="0"/>
              </a:rPr>
              <a:t>Apresentação de todas as métricas que compõem a avaliação nas redes sociais: tipo de impressões; alcance; total de interações; número de novos seguidores e tipologia dos mesmos; melhores publicações no último mês; </a:t>
            </a:r>
          </a:p>
          <a:p>
            <a:pPr marL="0" indent="0">
              <a:buNone/>
            </a:pPr>
            <a:r>
              <a:rPr lang="pt-PT" sz="2500" dirty="0" smtClean="0">
                <a:latin typeface="Arial" panose="020B0604020202020204" pitchFamily="34" charset="0"/>
                <a:cs typeface="Arial" panose="020B0604020202020204" pitchFamily="34" charset="0"/>
              </a:rPr>
              <a:t>Indicadores junto da população através de estudos de perceção e opinião realizados por uma empresa especialista para esse efeito e de forma a medir o conhecimento | impressão relativa à aplicação </a:t>
            </a:r>
            <a:r>
              <a:rPr lang="pt-PT" sz="2500" smtClean="0">
                <a:latin typeface="Arial" panose="020B0604020202020204" pitchFamily="34" charset="0"/>
                <a:cs typeface="Arial" panose="020B0604020202020204" pitchFamily="34" charset="0"/>
              </a:rPr>
              <a:t>destes dois </a:t>
            </a:r>
            <a:r>
              <a:rPr lang="pt-PT" sz="2500" dirty="0" smtClean="0">
                <a:latin typeface="Arial" panose="020B0604020202020204" pitchFamily="34" charset="0"/>
                <a:cs typeface="Arial" panose="020B0604020202020204" pitchFamily="34" charset="0"/>
              </a:rPr>
              <a:t>fundos europeus no país.  </a:t>
            </a:r>
          </a:p>
          <a:p>
            <a:pPr marL="0" indent="0">
              <a:buNone/>
            </a:pPr>
            <a:r>
              <a:rPr lang="pt-PT" sz="2500" dirty="0" smtClean="0">
                <a:latin typeface="Arial" panose="020B0604020202020204" pitchFamily="34" charset="0"/>
                <a:cs typeface="Arial" panose="020B0604020202020204" pitchFamily="34" charset="0"/>
              </a:rPr>
              <a:t>Conclusões gerais na estratégia de comunicação tanto para a assessoria mediática como nas redes sociais e que, normalmente, refletem uma avaliação mensal precedente mas também os próximos passos do mês seguinte. </a:t>
            </a:r>
            <a:endParaRPr lang="pt-PT" sz="2500" dirty="0">
              <a:latin typeface="Arial" panose="020B0604020202020204" pitchFamily="34" charset="0"/>
              <a:cs typeface="Arial" panose="020B0604020202020204" pitchFamily="34" charset="0"/>
            </a:endParaRPr>
          </a:p>
        </p:txBody>
      </p:sp>
      <p:pic>
        <p:nvPicPr>
          <p:cNvPr id="2" name="Imagem 1"/>
          <p:cNvPicPr>
            <a:picLocks noChangeAspect="1"/>
          </p:cNvPicPr>
          <p:nvPr/>
        </p:nvPicPr>
        <p:blipFill>
          <a:blip r:embed="rId2"/>
          <a:stretch>
            <a:fillRect/>
          </a:stretch>
        </p:blipFill>
        <p:spPr>
          <a:xfrm>
            <a:off x="9528226" y="560948"/>
            <a:ext cx="2170364" cy="256054"/>
          </a:xfrm>
          <a:prstGeom prst="rect">
            <a:avLst/>
          </a:prstGeom>
        </p:spPr>
      </p:pic>
    </p:spTree>
    <p:extLst>
      <p:ext uri="{BB962C8B-B14F-4D97-AF65-F5344CB8AC3E}">
        <p14:creationId xmlns:p14="http://schemas.microsoft.com/office/powerpoint/2010/main" val="232070938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Posição de Conteúdo 4"/>
          <p:cNvPicPr>
            <a:picLocks noGrp="1" noChangeAspect="1"/>
          </p:cNvPicPr>
          <p:nvPr>
            <p:ph idx="1"/>
          </p:nvPr>
        </p:nvPicPr>
        <p:blipFill>
          <a:blip r:embed="rId2"/>
          <a:stretch>
            <a:fillRect/>
          </a:stretch>
        </p:blipFill>
        <p:spPr>
          <a:xfrm>
            <a:off x="0" y="0"/>
            <a:ext cx="7765576" cy="6857999"/>
          </a:xfrm>
          <a:prstGeom prst="rect">
            <a:avLst/>
          </a:prstGeom>
        </p:spPr>
      </p:pic>
      <p:pic>
        <p:nvPicPr>
          <p:cNvPr id="19" name="Imagem 18"/>
          <p:cNvPicPr>
            <a:picLocks noChangeAspect="1"/>
          </p:cNvPicPr>
          <p:nvPr/>
        </p:nvPicPr>
        <p:blipFill>
          <a:blip r:embed="rId3"/>
          <a:stretch>
            <a:fillRect/>
          </a:stretch>
        </p:blipFill>
        <p:spPr>
          <a:xfrm>
            <a:off x="7765576" y="881"/>
            <a:ext cx="4426424" cy="6857118"/>
          </a:xfrm>
          <a:prstGeom prst="rect">
            <a:avLst/>
          </a:prstGeom>
        </p:spPr>
      </p:pic>
      <p:sp>
        <p:nvSpPr>
          <p:cNvPr id="20" name="Retângulo 19"/>
          <p:cNvSpPr/>
          <p:nvPr/>
        </p:nvSpPr>
        <p:spPr>
          <a:xfrm>
            <a:off x="7765576" y="735955"/>
            <a:ext cx="4426424" cy="5262979"/>
          </a:xfrm>
          <a:prstGeom prst="rect">
            <a:avLst/>
          </a:prstGeom>
        </p:spPr>
        <p:txBody>
          <a:bodyPr wrap="square">
            <a:spAutoFit/>
          </a:bodyPr>
          <a:lstStyle/>
          <a:p>
            <a:endParaRPr lang="pt-PT" sz="2000" dirty="0" smtClean="0">
              <a:solidFill>
                <a:schemeClr val="bg1"/>
              </a:solidFill>
              <a:latin typeface="Arial" panose="020B0604020202020204" pitchFamily="34" charset="0"/>
              <a:cs typeface="Arial" panose="020B0604020202020204" pitchFamily="34" charset="0"/>
            </a:endParaRPr>
          </a:p>
          <a:p>
            <a:r>
              <a:rPr lang="pt-PT" sz="2000" dirty="0" smtClean="0">
                <a:solidFill>
                  <a:schemeClr val="bg1"/>
                </a:solidFill>
                <a:latin typeface="Arial" panose="020B0604020202020204" pitchFamily="34" charset="0"/>
                <a:cs typeface="Arial" panose="020B0604020202020204" pitchFamily="34" charset="0"/>
              </a:rPr>
              <a:t>11</a:t>
            </a:r>
          </a:p>
          <a:p>
            <a:endParaRPr lang="pt-PT" sz="2000" dirty="0" smtClean="0">
              <a:solidFill>
                <a:schemeClr val="bg1"/>
              </a:solidFill>
              <a:latin typeface="Arial" panose="020B0604020202020204" pitchFamily="34" charset="0"/>
              <a:cs typeface="Arial" panose="020B0604020202020204" pitchFamily="34" charset="0"/>
            </a:endParaRPr>
          </a:p>
          <a:p>
            <a:r>
              <a:rPr lang="pt-PT" sz="2000" dirty="0" smtClean="0">
                <a:solidFill>
                  <a:schemeClr val="bg1"/>
                </a:solidFill>
                <a:latin typeface="Arial" panose="020B0604020202020204" pitchFamily="34" charset="0"/>
                <a:cs typeface="Arial" panose="020B0604020202020204" pitchFamily="34" charset="0"/>
              </a:rPr>
              <a:t>Comunicação</a:t>
            </a:r>
          </a:p>
          <a:p>
            <a:r>
              <a:rPr lang="pt-PT" sz="2000" dirty="0" smtClean="0">
                <a:solidFill>
                  <a:schemeClr val="bg1"/>
                </a:solidFill>
                <a:latin typeface="Arial" panose="020B0604020202020204" pitchFamily="34" charset="0"/>
                <a:cs typeface="Arial" panose="020B0604020202020204" pitchFamily="34" charset="0"/>
              </a:rPr>
              <a:t>Digital</a:t>
            </a:r>
          </a:p>
          <a:p>
            <a:endParaRPr lang="pt-PT" sz="3200" dirty="0" smtClean="0">
              <a:solidFill>
                <a:schemeClr val="bg1"/>
              </a:solidFill>
              <a:latin typeface="Arial" panose="020B0604020202020204" pitchFamily="34" charset="0"/>
              <a:cs typeface="Arial" panose="020B0604020202020204" pitchFamily="34" charset="0"/>
            </a:endParaRPr>
          </a:p>
          <a:p>
            <a:endParaRPr lang="pt-PT" dirty="0" smtClean="0">
              <a:solidFill>
                <a:schemeClr val="bg1"/>
              </a:solidFill>
            </a:endParaRPr>
          </a:p>
          <a:p>
            <a:endParaRPr lang="pt-PT" dirty="0" smtClean="0">
              <a:solidFill>
                <a:schemeClr val="bg1"/>
              </a:solidFill>
            </a:endParaRPr>
          </a:p>
          <a:p>
            <a:endParaRPr lang="pt-PT" dirty="0" smtClean="0">
              <a:solidFill>
                <a:schemeClr val="bg1"/>
              </a:solidFill>
            </a:endParaRPr>
          </a:p>
          <a:p>
            <a:endParaRPr lang="pt-PT" dirty="0" smtClean="0">
              <a:solidFill>
                <a:schemeClr val="bg1"/>
              </a:solidFill>
            </a:endParaRPr>
          </a:p>
          <a:p>
            <a:endParaRPr lang="pt-PT" dirty="0" smtClean="0">
              <a:solidFill>
                <a:schemeClr val="bg1"/>
              </a:solidFill>
            </a:endParaRPr>
          </a:p>
          <a:p>
            <a:endParaRPr lang="pt-PT" dirty="0" smtClean="0">
              <a:solidFill>
                <a:schemeClr val="bg1"/>
              </a:solidFill>
            </a:endParaRPr>
          </a:p>
          <a:p>
            <a:endParaRPr lang="pt-PT" dirty="0" smtClean="0">
              <a:solidFill>
                <a:schemeClr val="bg1"/>
              </a:solidFill>
            </a:endParaRPr>
          </a:p>
          <a:p>
            <a:endParaRPr lang="pt-PT" dirty="0" smtClean="0">
              <a:solidFill>
                <a:schemeClr val="bg1"/>
              </a:solidFill>
            </a:endParaRPr>
          </a:p>
          <a:p>
            <a:endParaRPr lang="pt-PT" dirty="0" smtClean="0">
              <a:solidFill>
                <a:schemeClr val="bg1"/>
              </a:solidFill>
            </a:endParaRPr>
          </a:p>
          <a:p>
            <a:endParaRPr lang="pt-PT" dirty="0" smtClean="0">
              <a:solidFill>
                <a:schemeClr val="bg1"/>
              </a:solidFill>
              <a:latin typeface="Arial" panose="020B0604020202020204" pitchFamily="34" charset="0"/>
              <a:cs typeface="Arial" panose="020B0604020202020204" pitchFamily="34" charset="0"/>
            </a:endParaRPr>
          </a:p>
          <a:p>
            <a:r>
              <a:rPr lang="pt-PT" sz="1200" dirty="0">
                <a:solidFill>
                  <a:schemeClr val="bg1"/>
                </a:solidFill>
                <a:latin typeface="Arial" panose="020B0604020202020204" pitchFamily="34" charset="0"/>
                <a:cs typeface="Arial" panose="020B0604020202020204" pitchFamily="34" charset="0"/>
              </a:rPr>
              <a:t>Quadro Financeiro Plurianual para área dos Assuntos</a:t>
            </a:r>
          </a:p>
          <a:p>
            <a:r>
              <a:rPr lang="pt-PT" sz="1200" dirty="0">
                <a:solidFill>
                  <a:schemeClr val="bg1"/>
                </a:solidFill>
                <a:latin typeface="Arial" panose="020B0604020202020204" pitchFamily="34" charset="0"/>
                <a:cs typeface="Arial" panose="020B0604020202020204" pitchFamily="34" charset="0"/>
              </a:rPr>
              <a:t>Internos 2021-2027</a:t>
            </a:r>
          </a:p>
        </p:txBody>
      </p:sp>
    </p:spTree>
    <p:extLst>
      <p:ext uri="{BB962C8B-B14F-4D97-AF65-F5344CB8AC3E}">
        <p14:creationId xmlns:p14="http://schemas.microsoft.com/office/powerpoint/2010/main" val="34686448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idx="1"/>
          </p:nvPr>
        </p:nvSpPr>
        <p:spPr/>
        <p:txBody>
          <a:bodyPr>
            <a:normAutofit fontScale="97500"/>
          </a:bodyPr>
          <a:lstStyle/>
          <a:p>
            <a:endParaRPr lang="pt-PT" dirty="0"/>
          </a:p>
        </p:txBody>
      </p:sp>
      <p:grpSp>
        <p:nvGrpSpPr>
          <p:cNvPr id="5" name="Group 633"/>
          <p:cNvGrpSpPr>
            <a:grpSpLocks/>
          </p:cNvGrpSpPr>
          <p:nvPr/>
        </p:nvGrpSpPr>
        <p:grpSpPr bwMode="auto">
          <a:xfrm>
            <a:off x="0" y="-768275"/>
            <a:ext cx="12191365" cy="9386570"/>
            <a:chOff x="-245" y="227"/>
            <a:chExt cx="19199" cy="14782"/>
          </a:xfrm>
        </p:grpSpPr>
        <p:grpSp>
          <p:nvGrpSpPr>
            <p:cNvPr id="6" name="Group 640"/>
            <p:cNvGrpSpPr>
              <a:grpSpLocks/>
            </p:cNvGrpSpPr>
            <p:nvPr/>
          </p:nvGrpSpPr>
          <p:grpSpPr bwMode="auto">
            <a:xfrm>
              <a:off x="0" y="13102"/>
              <a:ext cx="524" cy="2"/>
              <a:chOff x="0" y="13102"/>
              <a:chExt cx="524" cy="2"/>
            </a:xfrm>
          </p:grpSpPr>
          <p:sp>
            <p:nvSpPr>
              <p:cNvPr id="13" name="Freeform 641"/>
              <p:cNvSpPr>
                <a:spLocks/>
              </p:cNvSpPr>
              <p:nvPr/>
            </p:nvSpPr>
            <p:spPr bwMode="auto">
              <a:xfrm>
                <a:off x="0" y="13102"/>
                <a:ext cx="524" cy="2"/>
              </a:xfrm>
              <a:custGeom>
                <a:avLst/>
                <a:gdLst>
                  <a:gd name="T0" fmla="*/ 0 w 524"/>
                  <a:gd name="T1" fmla="*/ 524 w 524"/>
                </a:gdLst>
                <a:ahLst/>
                <a:cxnLst>
                  <a:cxn ang="0">
                    <a:pos x="T0" y="0"/>
                  </a:cxn>
                  <a:cxn ang="0">
                    <a:pos x="T1" y="0"/>
                  </a:cxn>
                </a:cxnLst>
                <a:rect l="0" t="0" r="r" b="b"/>
                <a:pathLst>
                  <a:path w="524">
                    <a:moveTo>
                      <a:pt x="0" y="0"/>
                    </a:moveTo>
                    <a:lnTo>
                      <a:pt x="524" y="0"/>
                    </a:lnTo>
                  </a:path>
                </a:pathLst>
              </a:custGeom>
              <a:noFill/>
              <a:ln w="7747">
                <a:solidFill>
                  <a:srgbClr val="4FA246"/>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pt-PT"/>
              </a:p>
            </p:txBody>
          </p:sp>
        </p:grpSp>
        <p:grpSp>
          <p:nvGrpSpPr>
            <p:cNvPr id="7" name="Group 636"/>
            <p:cNvGrpSpPr>
              <a:grpSpLocks/>
            </p:cNvGrpSpPr>
            <p:nvPr/>
          </p:nvGrpSpPr>
          <p:grpSpPr bwMode="auto">
            <a:xfrm>
              <a:off x="-245" y="227"/>
              <a:ext cx="18429" cy="14782"/>
              <a:chOff x="-245" y="227"/>
              <a:chExt cx="18429" cy="14782"/>
            </a:xfrm>
          </p:grpSpPr>
          <p:sp>
            <p:nvSpPr>
              <p:cNvPr id="10" name="Freeform 639"/>
              <p:cNvSpPr>
                <a:spLocks/>
              </p:cNvSpPr>
              <p:nvPr/>
            </p:nvSpPr>
            <p:spPr bwMode="auto">
              <a:xfrm>
                <a:off x="11463" y="13102"/>
                <a:ext cx="6721" cy="2"/>
              </a:xfrm>
              <a:custGeom>
                <a:avLst/>
                <a:gdLst>
                  <a:gd name="T0" fmla="+- 0 11463 11463"/>
                  <a:gd name="T1" fmla="*/ T0 w 6721"/>
                  <a:gd name="T2" fmla="+- 0 18184 11463"/>
                  <a:gd name="T3" fmla="*/ T2 w 6721"/>
                </a:gdLst>
                <a:ahLst/>
                <a:cxnLst>
                  <a:cxn ang="0">
                    <a:pos x="T1" y="0"/>
                  </a:cxn>
                  <a:cxn ang="0">
                    <a:pos x="T3" y="0"/>
                  </a:cxn>
                </a:cxnLst>
                <a:rect l="0" t="0" r="r" b="b"/>
                <a:pathLst>
                  <a:path w="6721">
                    <a:moveTo>
                      <a:pt x="0" y="0"/>
                    </a:moveTo>
                    <a:lnTo>
                      <a:pt x="6721" y="0"/>
                    </a:lnTo>
                  </a:path>
                </a:pathLst>
              </a:custGeom>
              <a:noFill/>
              <a:ln w="7747">
                <a:solidFill>
                  <a:srgbClr val="4FA246"/>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pt-PT"/>
              </a:p>
            </p:txBody>
          </p:sp>
          <p:pic>
            <p:nvPicPr>
              <p:cNvPr id="11" name="Picture 63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5" y="1403"/>
                <a:ext cx="11791" cy="1360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3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22" y="227"/>
                <a:ext cx="1637" cy="49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634"/>
            <p:cNvGrpSpPr>
              <a:grpSpLocks/>
            </p:cNvGrpSpPr>
            <p:nvPr/>
          </p:nvGrpSpPr>
          <p:grpSpPr bwMode="auto">
            <a:xfrm>
              <a:off x="11546" y="1403"/>
              <a:ext cx="7408" cy="13606"/>
              <a:chOff x="11546" y="1403"/>
              <a:chExt cx="7408" cy="13606"/>
            </a:xfrm>
          </p:grpSpPr>
          <p:sp>
            <p:nvSpPr>
              <p:cNvPr id="9" name="Freeform 635"/>
              <p:cNvSpPr>
                <a:spLocks/>
              </p:cNvSpPr>
              <p:nvPr/>
            </p:nvSpPr>
            <p:spPr bwMode="auto">
              <a:xfrm>
                <a:off x="11546" y="1403"/>
                <a:ext cx="7408" cy="13606"/>
              </a:xfrm>
              <a:custGeom>
                <a:avLst/>
                <a:gdLst>
                  <a:gd name="T0" fmla="+- 0 11463 11463"/>
                  <a:gd name="T1" fmla="*/ T0 w 7246"/>
                  <a:gd name="T2" fmla="*/ 13606 h 13606"/>
                  <a:gd name="T3" fmla="+- 0 18709 11463"/>
                  <a:gd name="T4" fmla="*/ T3 w 7246"/>
                  <a:gd name="T5" fmla="*/ 13606 h 13606"/>
                  <a:gd name="T6" fmla="+- 0 18709 11463"/>
                  <a:gd name="T7" fmla="*/ T6 w 7246"/>
                  <a:gd name="T8" fmla="*/ 0 h 13606"/>
                  <a:gd name="T9" fmla="+- 0 11463 11463"/>
                  <a:gd name="T10" fmla="*/ T9 w 7246"/>
                  <a:gd name="T11" fmla="*/ 0 h 13606"/>
                  <a:gd name="T12" fmla="+- 0 11463 11463"/>
                  <a:gd name="T13" fmla="*/ T12 w 7246"/>
                  <a:gd name="T14" fmla="*/ 13606 h 13606"/>
                </a:gdLst>
                <a:ahLst/>
                <a:cxnLst>
                  <a:cxn ang="0">
                    <a:pos x="T1" y="T2"/>
                  </a:cxn>
                  <a:cxn ang="0">
                    <a:pos x="T4" y="T5"/>
                  </a:cxn>
                  <a:cxn ang="0">
                    <a:pos x="T7" y="T8"/>
                  </a:cxn>
                  <a:cxn ang="0">
                    <a:pos x="T10" y="T11"/>
                  </a:cxn>
                  <a:cxn ang="0">
                    <a:pos x="T13" y="T14"/>
                  </a:cxn>
                </a:cxnLst>
                <a:rect l="0" t="0" r="r" b="b"/>
                <a:pathLst>
                  <a:path w="7246" h="13606">
                    <a:moveTo>
                      <a:pt x="0" y="13606"/>
                    </a:moveTo>
                    <a:lnTo>
                      <a:pt x="7246" y="13606"/>
                    </a:lnTo>
                    <a:lnTo>
                      <a:pt x="7246" y="0"/>
                    </a:lnTo>
                    <a:lnTo>
                      <a:pt x="0" y="0"/>
                    </a:lnTo>
                    <a:lnTo>
                      <a:pt x="0" y="13606"/>
                    </a:lnTo>
                  </a:path>
                </a:pathLst>
              </a:custGeom>
              <a:solidFill>
                <a:srgbClr val="03123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pt-PT"/>
              </a:p>
            </p:txBody>
          </p:sp>
        </p:grpSp>
      </p:grpSp>
      <p:sp>
        <p:nvSpPr>
          <p:cNvPr id="14" name="Retângulo 13"/>
          <p:cNvSpPr/>
          <p:nvPr/>
        </p:nvSpPr>
        <p:spPr>
          <a:xfrm>
            <a:off x="7734748" y="2967335"/>
            <a:ext cx="3840480" cy="1538883"/>
          </a:xfrm>
          <a:prstGeom prst="rect">
            <a:avLst/>
          </a:prstGeom>
        </p:spPr>
        <p:txBody>
          <a:bodyPr wrap="square">
            <a:spAutoFit/>
          </a:bodyPr>
          <a:lstStyle/>
          <a:p>
            <a:r>
              <a:rPr lang="pt-PT" sz="2000" dirty="0" smtClean="0">
                <a:solidFill>
                  <a:schemeClr val="bg1"/>
                </a:solidFill>
                <a:latin typeface="Arial" panose="020B0604020202020204" pitchFamily="34" charset="0"/>
                <a:cs typeface="Arial" panose="020B0604020202020204" pitchFamily="34" charset="0"/>
              </a:rPr>
              <a:t>01</a:t>
            </a:r>
          </a:p>
          <a:p>
            <a:r>
              <a:rPr lang="pt-PT" sz="2000" dirty="0" smtClean="0">
                <a:solidFill>
                  <a:schemeClr val="bg1"/>
                </a:solidFill>
                <a:latin typeface="Arial" panose="020B0604020202020204" pitchFamily="34" charset="0"/>
                <a:cs typeface="Arial" panose="020B0604020202020204" pitchFamily="34" charset="0"/>
              </a:rPr>
              <a:t>Enquadramento</a:t>
            </a:r>
          </a:p>
          <a:p>
            <a:endParaRPr lang="pt-PT" dirty="0" smtClean="0">
              <a:solidFill>
                <a:schemeClr val="bg1"/>
              </a:solidFill>
              <a:latin typeface="Arial" panose="020B0604020202020204" pitchFamily="34" charset="0"/>
              <a:cs typeface="Arial" panose="020B0604020202020204" pitchFamily="34" charset="0"/>
            </a:endParaRPr>
          </a:p>
          <a:p>
            <a:r>
              <a:rPr lang="pt-PT" sz="1200" dirty="0" smtClean="0">
                <a:solidFill>
                  <a:schemeClr val="bg1"/>
                </a:solidFill>
                <a:latin typeface="Arial" panose="020B0604020202020204" pitchFamily="34" charset="0"/>
                <a:cs typeface="Arial" panose="020B0604020202020204" pitchFamily="34" charset="0"/>
              </a:rPr>
              <a:t>Quadro Financeiro Plurianual para área dos Assuntos Internos </a:t>
            </a:r>
          </a:p>
          <a:p>
            <a:r>
              <a:rPr lang="pt-PT" sz="1200" dirty="0" smtClean="0">
                <a:solidFill>
                  <a:schemeClr val="bg1"/>
                </a:solidFill>
                <a:latin typeface="Arial" panose="020B0604020202020204" pitchFamily="34" charset="0"/>
                <a:cs typeface="Arial" panose="020B0604020202020204" pitchFamily="34" charset="0"/>
              </a:rPr>
              <a:t>2021-2027</a:t>
            </a:r>
            <a:endParaRPr lang="pt-PT" sz="1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2217575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1" y="365126"/>
            <a:ext cx="7145740" cy="481036"/>
          </a:xfrm>
        </p:spPr>
        <p:txBody>
          <a:bodyPr>
            <a:normAutofit fontScale="90000"/>
          </a:bodyPr>
          <a:lstStyle/>
          <a:p>
            <a:r>
              <a:rPr lang="pt-PT" sz="2000" dirty="0" smtClean="0">
                <a:latin typeface="Arial" panose="020B0604020202020204" pitchFamily="34" charset="0"/>
                <a:cs typeface="Arial" panose="020B0604020202020204" pitchFamily="34" charset="0"/>
              </a:rPr>
              <a:t>11 </a:t>
            </a:r>
            <a:br>
              <a:rPr lang="pt-PT" sz="2000" dirty="0" smtClean="0">
                <a:latin typeface="Arial" panose="020B0604020202020204" pitchFamily="34" charset="0"/>
                <a:cs typeface="Arial" panose="020B0604020202020204" pitchFamily="34" charset="0"/>
              </a:rPr>
            </a:br>
            <a:r>
              <a:rPr lang="pt-PT" sz="2000" dirty="0" smtClean="0">
                <a:solidFill>
                  <a:srgbClr val="92D050"/>
                </a:solidFill>
                <a:latin typeface="Arial" panose="020B0604020202020204" pitchFamily="34" charset="0"/>
                <a:cs typeface="Arial" panose="020B0604020202020204" pitchFamily="34" charset="0"/>
              </a:rPr>
              <a:t>COMUNICAÇÃO DIGITAL</a:t>
            </a:r>
            <a:r>
              <a:rPr lang="pt-PT" dirty="0" smtClean="0"/>
              <a:t/>
            </a:r>
            <a:br>
              <a:rPr lang="pt-PT" dirty="0" smtClean="0"/>
            </a:br>
            <a:endParaRPr lang="pt-PT" dirty="0"/>
          </a:p>
        </p:txBody>
      </p:sp>
      <p:sp>
        <p:nvSpPr>
          <p:cNvPr id="3" name="Marcador de Posição de Conteúdo 2"/>
          <p:cNvSpPr>
            <a:spLocks noGrp="1"/>
          </p:cNvSpPr>
          <p:nvPr>
            <p:ph idx="1"/>
          </p:nvPr>
        </p:nvSpPr>
        <p:spPr>
          <a:xfrm>
            <a:off x="838200" y="1132765"/>
            <a:ext cx="3979460" cy="5044198"/>
          </a:xfrm>
        </p:spPr>
        <p:txBody>
          <a:bodyPr>
            <a:normAutofit fontScale="32500" lnSpcReduction="20000"/>
          </a:bodyPr>
          <a:lstStyle/>
          <a:p>
            <a:pPr marL="0" indent="0">
              <a:buNone/>
            </a:pPr>
            <a:r>
              <a:rPr lang="pt-PT" sz="3700" b="1" dirty="0" smtClean="0">
                <a:latin typeface="Arial" panose="020B0604020202020204" pitchFamily="34" charset="0"/>
                <a:cs typeface="Arial" panose="020B0604020202020204" pitchFamily="34" charset="0"/>
              </a:rPr>
              <a:t>REDES SOCIAIS </a:t>
            </a:r>
          </a:p>
          <a:p>
            <a:pPr marL="0" indent="0">
              <a:buNone/>
            </a:pPr>
            <a:r>
              <a:rPr lang="pt-PT" sz="3700" dirty="0" smtClean="0">
                <a:latin typeface="Arial" panose="020B0604020202020204" pitchFamily="34" charset="0"/>
                <a:cs typeface="Arial" panose="020B0604020202020204" pitchFamily="34" charset="0"/>
              </a:rPr>
              <a:t>A escolha das redes sociais faz parte da estratégia de comunicação digital e deve estar alinhada com os seus objetivos, o público-alvo e a tipologia dos conteúdos a serem partilhados. É da ponderação entre estes critérios e as potencialidades que as diversas plataformas oferecem que a escolha recai sobre as seguintes redes: FACEBOOK É uma das redes sociais com mais utilizadores, tendo utilizadores com características muito diversificadas e permitindo a partilha de conteúdo em vários tipos de formato. </a:t>
            </a:r>
          </a:p>
          <a:p>
            <a:pPr marL="0" indent="0">
              <a:buNone/>
            </a:pPr>
            <a:r>
              <a:rPr lang="pt-PT" sz="3700" b="1" dirty="0" smtClean="0">
                <a:latin typeface="Arial" panose="020B0604020202020204" pitchFamily="34" charset="0"/>
                <a:cs typeface="Arial" panose="020B0604020202020204" pitchFamily="34" charset="0"/>
              </a:rPr>
              <a:t>INSTAGRAM</a:t>
            </a:r>
            <a:r>
              <a:rPr lang="pt-PT" sz="3700" dirty="0" smtClean="0">
                <a:latin typeface="Arial" panose="020B0604020202020204" pitchFamily="34" charset="0"/>
                <a:cs typeface="Arial" panose="020B0604020202020204" pitchFamily="34" charset="0"/>
              </a:rPr>
              <a:t> </a:t>
            </a:r>
          </a:p>
          <a:p>
            <a:pPr marL="0" indent="0">
              <a:buNone/>
            </a:pPr>
            <a:r>
              <a:rPr lang="pt-PT" sz="3700" dirty="0" smtClean="0">
                <a:latin typeface="Arial" panose="020B0604020202020204" pitchFamily="34" charset="0"/>
                <a:cs typeface="Arial" panose="020B0604020202020204" pitchFamily="34" charset="0"/>
              </a:rPr>
              <a:t>É uma rede social muito utilizada atualmente, privilegiando o conteúdo visual através de fotografias e vídeos, além de exercer uma forte atração sobre um público mais jovem.</a:t>
            </a:r>
          </a:p>
          <a:p>
            <a:pPr marL="0" indent="0">
              <a:buNone/>
            </a:pPr>
            <a:r>
              <a:rPr lang="pt-PT" sz="3700" b="1" dirty="0" smtClean="0">
                <a:latin typeface="Arial" panose="020B0604020202020204" pitchFamily="34" charset="0"/>
                <a:cs typeface="Arial" panose="020B0604020202020204" pitchFamily="34" charset="0"/>
              </a:rPr>
              <a:t>TWITTER</a:t>
            </a:r>
          </a:p>
          <a:p>
            <a:pPr marL="0" indent="0">
              <a:buNone/>
            </a:pPr>
            <a:r>
              <a:rPr lang="pt-PT" sz="3700" dirty="0" smtClean="0">
                <a:latin typeface="Arial" panose="020B0604020202020204" pitchFamily="34" charset="0"/>
                <a:cs typeface="Arial" panose="020B0604020202020204" pitchFamily="34" charset="0"/>
              </a:rPr>
              <a:t>Permitindo partilhas de conteúdo nos mesmos formatos que em outras redes, é escolhido essencialmente pela natureza dos seus utilizadores, uma vez que é muito fácil encontrar decisores políticos, entidades e especialistas que a usam com regularidade.</a:t>
            </a:r>
          </a:p>
          <a:p>
            <a:pPr marL="0" indent="0">
              <a:buNone/>
            </a:pPr>
            <a:r>
              <a:rPr lang="pt-PT" sz="3700" b="1" dirty="0" smtClean="0">
                <a:latin typeface="Arial" panose="020B0604020202020204" pitchFamily="34" charset="0"/>
                <a:cs typeface="Arial" panose="020B0604020202020204" pitchFamily="34" charset="0"/>
              </a:rPr>
              <a:t>YOUTUBE</a:t>
            </a:r>
          </a:p>
          <a:p>
            <a:pPr marL="0" indent="0">
              <a:buNone/>
            </a:pPr>
            <a:r>
              <a:rPr lang="pt-PT" sz="3700" dirty="0" smtClean="0">
                <a:latin typeface="Arial" panose="020B0604020202020204" pitchFamily="34" charset="0"/>
                <a:cs typeface="Arial" panose="020B0604020202020204" pitchFamily="34" charset="0"/>
              </a:rPr>
              <a:t>É a maior plataforma de vídeos e o segundo motor de busca mais usado depois do Google, sendo essencial não só como repositório audiovisual, mas também porque recorre a um formato cada vez mais utilizado e privilegiado no meio digital.</a:t>
            </a:r>
          </a:p>
          <a:p>
            <a:pPr marL="0" indent="0">
              <a:buNone/>
            </a:pPr>
            <a:endParaRPr lang="pt-PT" sz="3700" dirty="0" smtClean="0">
              <a:latin typeface="Arial" panose="020B0604020202020204" pitchFamily="34" charset="0"/>
              <a:cs typeface="Arial" panose="020B0604020202020204" pitchFamily="34" charset="0"/>
            </a:endParaRPr>
          </a:p>
          <a:p>
            <a:pPr marL="0" indent="0">
              <a:buNone/>
            </a:pPr>
            <a:endParaRPr lang="pt-PT" dirty="0"/>
          </a:p>
        </p:txBody>
      </p:sp>
      <p:sp>
        <p:nvSpPr>
          <p:cNvPr id="5" name="CaixaDeTexto 4"/>
          <p:cNvSpPr txBox="1"/>
          <p:nvPr/>
        </p:nvSpPr>
        <p:spPr>
          <a:xfrm>
            <a:off x="5868537" y="1173707"/>
            <a:ext cx="5281684" cy="4524315"/>
          </a:xfrm>
          <a:prstGeom prst="rect">
            <a:avLst/>
          </a:prstGeom>
          <a:noFill/>
        </p:spPr>
        <p:txBody>
          <a:bodyPr wrap="square" rtlCol="0">
            <a:spAutoFit/>
          </a:bodyPr>
          <a:lstStyle/>
          <a:p>
            <a:r>
              <a:rPr lang="pt-PT" sz="1200" dirty="0" smtClean="0">
                <a:latin typeface="Arial" panose="020B0604020202020204" pitchFamily="34" charset="0"/>
                <a:cs typeface="Arial" panose="020B0604020202020204" pitchFamily="34" charset="0"/>
              </a:rPr>
              <a:t>.1 </a:t>
            </a:r>
            <a:r>
              <a:rPr lang="pt-PT" sz="1200" b="1" dirty="0" smtClean="0">
                <a:solidFill>
                  <a:srgbClr val="92D050"/>
                </a:solidFill>
                <a:latin typeface="Arial" panose="020B0604020202020204" pitchFamily="34" charset="0"/>
                <a:cs typeface="Arial" panose="020B0604020202020204" pitchFamily="34" charset="0"/>
              </a:rPr>
              <a:t>SEGMENTAÇÃO E POSICIONAMENTO</a:t>
            </a:r>
          </a:p>
          <a:p>
            <a:endParaRPr lang="pt-PT" sz="1200" dirty="0" smtClean="0">
              <a:solidFill>
                <a:srgbClr val="92D050"/>
              </a:solidFill>
              <a:latin typeface="Arial" panose="020B0604020202020204" pitchFamily="34" charset="0"/>
              <a:cs typeface="Arial" panose="020B0604020202020204" pitchFamily="34" charset="0"/>
            </a:endParaRPr>
          </a:p>
          <a:p>
            <a:r>
              <a:rPr lang="pt-PT" sz="1200" dirty="0" smtClean="0">
                <a:solidFill>
                  <a:srgbClr val="92D050"/>
                </a:solidFill>
                <a:latin typeface="Arial" panose="020B0604020202020204" pitchFamily="34" charset="0"/>
                <a:cs typeface="Arial" panose="020B0604020202020204" pitchFamily="34" charset="0"/>
              </a:rPr>
              <a:t>Ocupação</a:t>
            </a:r>
          </a:p>
          <a:p>
            <a:r>
              <a:rPr lang="pt-PT" sz="1200" dirty="0" smtClean="0">
                <a:latin typeface="Arial" panose="020B0604020202020204" pitchFamily="34" charset="0"/>
                <a:cs typeface="Arial" panose="020B0604020202020204" pitchFamily="34" charset="0"/>
              </a:rPr>
              <a:t>Decisores políticos; Entidades governamentais; sociedade civil; Estudantes; Investigadores; Docentes; Parceiros.</a:t>
            </a:r>
          </a:p>
          <a:p>
            <a:endParaRPr lang="pt-PT" sz="1200" dirty="0" smtClean="0">
              <a:latin typeface="Arial" panose="020B0604020202020204" pitchFamily="34" charset="0"/>
              <a:cs typeface="Arial" panose="020B0604020202020204" pitchFamily="34" charset="0"/>
            </a:endParaRPr>
          </a:p>
          <a:p>
            <a:r>
              <a:rPr lang="pt-PT" sz="1200" b="1" dirty="0" smtClean="0">
                <a:solidFill>
                  <a:srgbClr val="92D050"/>
                </a:solidFill>
                <a:latin typeface="Arial" panose="020B0604020202020204" pitchFamily="34" charset="0"/>
                <a:cs typeface="Arial" panose="020B0604020202020204" pitchFamily="34" charset="0"/>
              </a:rPr>
              <a:t>Interesses </a:t>
            </a:r>
          </a:p>
          <a:p>
            <a:r>
              <a:rPr lang="pt-PT" sz="1200" dirty="0" smtClean="0">
                <a:latin typeface="Arial" panose="020B0604020202020204" pitchFamily="34" charset="0"/>
                <a:cs typeface="Arial" panose="020B0604020202020204" pitchFamily="34" charset="0"/>
              </a:rPr>
              <a:t>Política; Desenvolvimento do país; Formação para jovens; Notícias.</a:t>
            </a:r>
          </a:p>
          <a:p>
            <a:endParaRPr lang="pt-PT" sz="1200" dirty="0" smtClean="0">
              <a:latin typeface="Arial" panose="020B0604020202020204" pitchFamily="34" charset="0"/>
              <a:cs typeface="Arial" panose="020B0604020202020204" pitchFamily="34" charset="0"/>
            </a:endParaRPr>
          </a:p>
          <a:p>
            <a:r>
              <a:rPr lang="pt-PT" sz="1200" b="1" dirty="0" smtClean="0">
                <a:solidFill>
                  <a:srgbClr val="92D050"/>
                </a:solidFill>
                <a:latin typeface="Arial" panose="020B0604020202020204" pitchFamily="34" charset="0"/>
                <a:cs typeface="Arial" panose="020B0604020202020204" pitchFamily="34" charset="0"/>
              </a:rPr>
              <a:t>Idade</a:t>
            </a:r>
          </a:p>
          <a:p>
            <a:r>
              <a:rPr lang="pt-PT" sz="1200" b="1" dirty="0" smtClean="0">
                <a:solidFill>
                  <a:srgbClr val="92D050"/>
                </a:solidFill>
                <a:latin typeface="Arial" panose="020B0604020202020204" pitchFamily="34" charset="0"/>
                <a:cs typeface="Arial" panose="020B0604020202020204" pitchFamily="34" charset="0"/>
              </a:rPr>
              <a:t> </a:t>
            </a:r>
            <a:r>
              <a:rPr lang="pt-PT" sz="1200" b="1" dirty="0" smtClean="0">
                <a:latin typeface="Arial" panose="020B0604020202020204" pitchFamily="34" charset="0"/>
                <a:cs typeface="Arial" panose="020B0604020202020204" pitchFamily="34" charset="0"/>
              </a:rPr>
              <a:t>Principais</a:t>
            </a:r>
            <a:r>
              <a:rPr lang="pt-PT" sz="1200" dirty="0" smtClean="0">
                <a:latin typeface="Arial" panose="020B0604020202020204" pitchFamily="34" charset="0"/>
                <a:cs typeface="Arial" panose="020B0604020202020204" pitchFamily="34" charset="0"/>
              </a:rPr>
              <a:t>: 25-64;</a:t>
            </a:r>
          </a:p>
          <a:p>
            <a:r>
              <a:rPr lang="pt-PT" sz="1200" dirty="0" smtClean="0">
                <a:latin typeface="Arial" panose="020B0604020202020204" pitchFamily="34" charset="0"/>
                <a:cs typeface="Arial" panose="020B0604020202020204" pitchFamily="34" charset="0"/>
              </a:rPr>
              <a:t> Secundário: 18-24.</a:t>
            </a:r>
          </a:p>
          <a:p>
            <a:endParaRPr lang="pt-PT" sz="1200" dirty="0" smtClean="0">
              <a:latin typeface="Arial" panose="020B0604020202020204" pitchFamily="34" charset="0"/>
              <a:cs typeface="Arial" panose="020B0604020202020204" pitchFamily="34" charset="0"/>
            </a:endParaRPr>
          </a:p>
          <a:p>
            <a:r>
              <a:rPr lang="pt-PT" sz="1200" b="1" dirty="0" smtClean="0">
                <a:solidFill>
                  <a:srgbClr val="92D050"/>
                </a:solidFill>
                <a:latin typeface="Arial" panose="020B0604020202020204" pitchFamily="34" charset="0"/>
                <a:cs typeface="Arial" panose="020B0604020202020204" pitchFamily="34" charset="0"/>
              </a:rPr>
              <a:t>Localização Portugal</a:t>
            </a:r>
          </a:p>
          <a:p>
            <a:endParaRPr lang="pt-PT" sz="1200" b="1" dirty="0" smtClean="0">
              <a:solidFill>
                <a:srgbClr val="92D050"/>
              </a:solidFill>
              <a:latin typeface="Arial" panose="020B0604020202020204" pitchFamily="34" charset="0"/>
              <a:cs typeface="Arial" panose="020B0604020202020204" pitchFamily="34" charset="0"/>
            </a:endParaRPr>
          </a:p>
          <a:p>
            <a:r>
              <a:rPr lang="pt-PT" sz="1200" dirty="0" smtClean="0">
                <a:latin typeface="Arial" panose="020B0604020202020204" pitchFamily="34" charset="0"/>
                <a:cs typeface="Arial" panose="020B0604020202020204" pitchFamily="34" charset="0"/>
              </a:rPr>
              <a:t>.2 </a:t>
            </a:r>
            <a:r>
              <a:rPr lang="pt-PT" sz="1200" b="1" dirty="0" smtClean="0">
                <a:solidFill>
                  <a:srgbClr val="92D050"/>
                </a:solidFill>
                <a:latin typeface="Arial" panose="020B0604020202020204" pitchFamily="34" charset="0"/>
                <a:cs typeface="Arial" panose="020B0604020202020204" pitchFamily="34" charset="0"/>
              </a:rPr>
              <a:t>SUGESTÕES DE CONTEÚDOS</a:t>
            </a:r>
          </a:p>
          <a:p>
            <a:endParaRPr lang="pt-PT" sz="1200" b="1" dirty="0" smtClean="0">
              <a:solidFill>
                <a:srgbClr val="92D050"/>
              </a:solidFill>
              <a:latin typeface="Arial" panose="020B0604020202020204" pitchFamily="34" charset="0"/>
              <a:cs typeface="Arial" panose="020B0604020202020204" pitchFamily="34" charset="0"/>
            </a:endParaRPr>
          </a:p>
          <a:p>
            <a:pPr marL="171450" indent="-171450">
              <a:buFontTx/>
              <a:buChar char="-"/>
            </a:pPr>
            <a:r>
              <a:rPr lang="pt-PT" sz="1200" dirty="0" smtClean="0">
                <a:latin typeface="Arial" panose="020B0604020202020204" pitchFamily="34" charset="0"/>
                <a:cs typeface="Arial" panose="020B0604020202020204" pitchFamily="34" charset="0"/>
              </a:rPr>
              <a:t>Apresentação de projetos; </a:t>
            </a:r>
          </a:p>
          <a:p>
            <a:pPr marL="171450" indent="-171450">
              <a:buFontTx/>
              <a:buChar char="-"/>
            </a:pPr>
            <a:r>
              <a:rPr lang="pt-PT" sz="1200" dirty="0" smtClean="0">
                <a:latin typeface="Arial" panose="020B0604020202020204" pitchFamily="34" charset="0"/>
                <a:cs typeface="Arial" panose="020B0604020202020204" pitchFamily="34" charset="0"/>
              </a:rPr>
              <a:t> “Sabia Que..?”;</a:t>
            </a:r>
          </a:p>
          <a:p>
            <a:pPr marL="171450" indent="-171450">
              <a:buFontTx/>
              <a:buChar char="-"/>
            </a:pPr>
            <a:r>
              <a:rPr lang="pt-PT" sz="1200" dirty="0" smtClean="0">
                <a:latin typeface="Arial" panose="020B0604020202020204" pitchFamily="34" charset="0"/>
                <a:cs typeface="Arial" panose="020B0604020202020204" pitchFamily="34" charset="0"/>
              </a:rPr>
              <a:t> </a:t>
            </a:r>
            <a:r>
              <a:rPr lang="pt-PT" sz="1200" dirty="0">
                <a:latin typeface="Arial" panose="020B0604020202020204" pitchFamily="34" charset="0"/>
                <a:cs typeface="Arial" panose="020B0604020202020204" pitchFamily="34" charset="0"/>
              </a:rPr>
              <a:t> </a:t>
            </a:r>
            <a:r>
              <a:rPr lang="pt-PT" sz="1200" dirty="0" smtClean="0">
                <a:latin typeface="Arial" panose="020B0604020202020204" pitchFamily="34" charset="0"/>
                <a:cs typeface="Arial" panose="020B0604020202020204" pitchFamily="34" charset="0"/>
              </a:rPr>
              <a:t>Dicas de utilidade pública; </a:t>
            </a:r>
          </a:p>
          <a:p>
            <a:pPr marL="171450" indent="-171450">
              <a:buFontTx/>
              <a:buChar char="-"/>
            </a:pPr>
            <a:r>
              <a:rPr lang="pt-PT" sz="1200" dirty="0">
                <a:latin typeface="Arial" panose="020B0604020202020204" pitchFamily="34" charset="0"/>
                <a:cs typeface="Arial" panose="020B0604020202020204" pitchFamily="34" charset="0"/>
              </a:rPr>
              <a:t> </a:t>
            </a:r>
            <a:r>
              <a:rPr lang="pt-PT" sz="1200" dirty="0" smtClean="0">
                <a:latin typeface="Arial" panose="020B0604020202020204" pitchFamily="34" charset="0"/>
                <a:cs typeface="Arial" panose="020B0604020202020204" pitchFamily="34" charset="0"/>
              </a:rPr>
              <a:t> Citações de parceiros e membros do Ministério; </a:t>
            </a:r>
          </a:p>
          <a:p>
            <a:pPr marL="171450" indent="-171450">
              <a:buFontTx/>
              <a:buChar char="-"/>
            </a:pPr>
            <a:r>
              <a:rPr lang="pt-PT" sz="1200" dirty="0">
                <a:latin typeface="Arial" panose="020B0604020202020204" pitchFamily="34" charset="0"/>
                <a:cs typeface="Arial" panose="020B0604020202020204" pitchFamily="34" charset="0"/>
              </a:rPr>
              <a:t> </a:t>
            </a:r>
            <a:r>
              <a:rPr lang="pt-PT" sz="1200" dirty="0" smtClean="0">
                <a:latin typeface="Arial" panose="020B0604020202020204" pitchFamily="34" charset="0"/>
                <a:cs typeface="Arial" panose="020B0604020202020204" pitchFamily="34" charset="0"/>
              </a:rPr>
              <a:t> Lembrete; </a:t>
            </a:r>
          </a:p>
          <a:p>
            <a:pPr marL="171450" indent="-171450">
              <a:buFontTx/>
              <a:buChar char="-"/>
            </a:pPr>
            <a:r>
              <a:rPr lang="pt-PT" sz="1200" dirty="0">
                <a:latin typeface="Arial" panose="020B0604020202020204" pitchFamily="34" charset="0"/>
                <a:cs typeface="Arial" panose="020B0604020202020204" pitchFamily="34" charset="0"/>
              </a:rPr>
              <a:t> </a:t>
            </a:r>
            <a:r>
              <a:rPr lang="pt-PT" sz="1200" dirty="0" smtClean="0">
                <a:latin typeface="Arial" panose="020B0604020202020204" pitchFamily="34" charset="0"/>
                <a:cs typeface="Arial" panose="020B0604020202020204" pitchFamily="34" charset="0"/>
              </a:rPr>
              <a:t> Artigos e notícias. </a:t>
            </a:r>
          </a:p>
          <a:p>
            <a:pPr marL="171450" indent="-171450">
              <a:buFontTx/>
              <a:buChar char="-"/>
            </a:pPr>
            <a:r>
              <a:rPr lang="pt-PT" sz="1200" dirty="0">
                <a:latin typeface="Arial" panose="020B0604020202020204" pitchFamily="34" charset="0"/>
                <a:cs typeface="Arial" panose="020B0604020202020204" pitchFamily="34" charset="0"/>
              </a:rPr>
              <a:t> </a:t>
            </a:r>
            <a:r>
              <a:rPr lang="pt-PT" sz="1200" dirty="0" smtClean="0">
                <a:latin typeface="Arial" panose="020B0604020202020204" pitchFamily="34" charset="0"/>
                <a:cs typeface="Arial" panose="020B0604020202020204" pitchFamily="34" charset="0"/>
              </a:rPr>
              <a:t> Vídeos</a:t>
            </a:r>
            <a:endParaRPr lang="pt-PT" sz="1200" dirty="0">
              <a:latin typeface="Arial" panose="020B0604020202020204" pitchFamily="34" charset="0"/>
              <a:cs typeface="Arial" panose="020B0604020202020204" pitchFamily="34" charset="0"/>
            </a:endParaRPr>
          </a:p>
        </p:txBody>
      </p:sp>
      <p:pic>
        <p:nvPicPr>
          <p:cNvPr id="6" name="Imagem 5"/>
          <p:cNvPicPr>
            <a:picLocks noChangeAspect="1"/>
          </p:cNvPicPr>
          <p:nvPr/>
        </p:nvPicPr>
        <p:blipFill>
          <a:blip r:embed="rId2"/>
          <a:stretch>
            <a:fillRect/>
          </a:stretch>
        </p:blipFill>
        <p:spPr>
          <a:xfrm>
            <a:off x="9214328" y="495569"/>
            <a:ext cx="2170364" cy="220149"/>
          </a:xfrm>
          <a:prstGeom prst="rect">
            <a:avLst/>
          </a:prstGeom>
        </p:spPr>
      </p:pic>
    </p:spTree>
    <p:extLst>
      <p:ext uri="{BB962C8B-B14F-4D97-AF65-F5344CB8AC3E}">
        <p14:creationId xmlns:p14="http://schemas.microsoft.com/office/powerpoint/2010/main" val="9489275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osição de Conteúdo 2"/>
          <p:cNvSpPr>
            <a:spLocks noGrp="1"/>
          </p:cNvSpPr>
          <p:nvPr>
            <p:ph idx="1"/>
          </p:nvPr>
        </p:nvSpPr>
        <p:spPr>
          <a:xfrm>
            <a:off x="838200" y="688975"/>
            <a:ext cx="3556379" cy="5902893"/>
          </a:xfrm>
        </p:spPr>
        <p:txBody>
          <a:bodyPr>
            <a:noAutofit/>
          </a:bodyPr>
          <a:lstStyle/>
          <a:p>
            <a:pPr marL="0" indent="0">
              <a:buNone/>
            </a:pPr>
            <a:r>
              <a:rPr lang="pt-PT" sz="1200" b="1" dirty="0" smtClean="0">
                <a:solidFill>
                  <a:srgbClr val="92D050"/>
                </a:solidFill>
                <a:latin typeface="Arial" panose="020B0604020202020204" pitchFamily="34" charset="0"/>
                <a:cs typeface="Arial" panose="020B0604020202020204" pitchFamily="34" charset="0"/>
              </a:rPr>
              <a:t>APRESENTAÇÃO DE PROJETOS </a:t>
            </a:r>
          </a:p>
          <a:p>
            <a:pPr marL="0" indent="0">
              <a:buNone/>
            </a:pPr>
            <a:r>
              <a:rPr lang="pt-PT" sz="1200" b="1" dirty="0" smtClean="0">
                <a:latin typeface="Arial" panose="020B0604020202020204" pitchFamily="34" charset="0"/>
                <a:cs typeface="Arial" panose="020B0604020202020204" pitchFamily="34" charset="0"/>
              </a:rPr>
              <a:t>ONDE? </a:t>
            </a:r>
          </a:p>
          <a:p>
            <a:pPr marL="0" indent="0">
              <a:buNone/>
            </a:pPr>
            <a:r>
              <a:rPr lang="pt-PT" sz="1200" dirty="0" err="1" smtClean="0">
                <a:latin typeface="Arial" panose="020B0604020202020204" pitchFamily="34" charset="0"/>
                <a:cs typeface="Arial" panose="020B0604020202020204" pitchFamily="34" charset="0"/>
              </a:rPr>
              <a:t>Facebook</a:t>
            </a:r>
            <a:r>
              <a:rPr lang="pt-PT" sz="1200" dirty="0" smtClean="0">
                <a:latin typeface="Arial" panose="020B0604020202020204" pitchFamily="34" charset="0"/>
                <a:cs typeface="Arial" panose="020B0604020202020204" pitchFamily="34" charset="0"/>
              </a:rPr>
              <a:t>, Instagram e X. </a:t>
            </a:r>
          </a:p>
          <a:p>
            <a:pPr marL="0" indent="0">
              <a:buNone/>
            </a:pPr>
            <a:r>
              <a:rPr lang="pt-PT" sz="1200" b="1" dirty="0" smtClean="0">
                <a:latin typeface="Arial" panose="020B0604020202020204" pitchFamily="34" charset="0"/>
                <a:cs typeface="Arial" panose="020B0604020202020204" pitchFamily="34" charset="0"/>
              </a:rPr>
              <a:t>COMO? </a:t>
            </a:r>
          </a:p>
          <a:p>
            <a:pPr marL="0" indent="0">
              <a:buNone/>
            </a:pPr>
            <a:r>
              <a:rPr lang="pt-PT" sz="1200" dirty="0" smtClean="0">
                <a:latin typeface="Arial" panose="020B0604020202020204" pitchFamily="34" charset="0"/>
                <a:cs typeface="Arial" panose="020B0604020202020204" pitchFamily="34" charset="0"/>
              </a:rPr>
              <a:t>Dar a conhecer projetos e a forma como os Fundos Europeus promovem/influenciam a sua execução. </a:t>
            </a:r>
          </a:p>
          <a:p>
            <a:pPr marL="0" indent="0">
              <a:buNone/>
            </a:pPr>
            <a:r>
              <a:rPr lang="pt-PT" sz="1200" b="1" dirty="0" smtClean="0">
                <a:latin typeface="Arial" panose="020B0604020202020204" pitchFamily="34" charset="0"/>
                <a:cs typeface="Arial" panose="020B0604020202020204" pitchFamily="34" charset="0"/>
              </a:rPr>
              <a:t>PORQUÊ? </a:t>
            </a:r>
            <a:r>
              <a:rPr lang="pt-PT" sz="1200" dirty="0" smtClean="0">
                <a:latin typeface="Arial" panose="020B0604020202020204" pitchFamily="34" charset="0"/>
                <a:cs typeface="Arial" panose="020B0604020202020204" pitchFamily="34" charset="0"/>
              </a:rPr>
              <a:t>Permite elucidar o público-alvo sobre a aplicação dos Fundos Europeus em projetos da SGMAI e o real impacto na vida das pessoas e da comunidade. </a:t>
            </a:r>
          </a:p>
          <a:p>
            <a:pPr marL="0" indent="0">
              <a:buNone/>
            </a:pPr>
            <a:r>
              <a:rPr lang="pt-PT" sz="1200" b="1" dirty="0" smtClean="0">
                <a:latin typeface="Arial" panose="020B0604020202020204" pitchFamily="34" charset="0"/>
                <a:cs typeface="Arial" panose="020B0604020202020204" pitchFamily="34" charset="0"/>
              </a:rPr>
              <a:t>QUEM VAMOS IMPACTAR? </a:t>
            </a:r>
            <a:r>
              <a:rPr lang="pt-PT" sz="1200" dirty="0" smtClean="0">
                <a:latin typeface="Arial" panose="020B0604020202020204" pitchFamily="34" charset="0"/>
                <a:cs typeface="Arial" panose="020B0604020202020204" pitchFamily="34" charset="0"/>
              </a:rPr>
              <a:t>Sociedade civil.</a:t>
            </a:r>
          </a:p>
          <a:p>
            <a:pPr marL="0" indent="0">
              <a:buNone/>
            </a:pPr>
            <a:r>
              <a:rPr lang="pt-PT" sz="1200" b="1" dirty="0" smtClean="0">
                <a:solidFill>
                  <a:srgbClr val="92D050"/>
                </a:solidFill>
                <a:latin typeface="Arial" panose="020B0604020202020204" pitchFamily="34" charset="0"/>
                <a:cs typeface="Arial" panose="020B0604020202020204" pitchFamily="34" charset="0"/>
              </a:rPr>
              <a:t>“SABIA QUE...?” </a:t>
            </a:r>
          </a:p>
          <a:p>
            <a:pPr marL="0" indent="0">
              <a:buNone/>
            </a:pPr>
            <a:r>
              <a:rPr lang="pt-PT" sz="1200" b="1" dirty="0" smtClean="0">
                <a:latin typeface="Arial" panose="020B0604020202020204" pitchFamily="34" charset="0"/>
                <a:cs typeface="Arial" panose="020B0604020202020204" pitchFamily="34" charset="0"/>
              </a:rPr>
              <a:t>ONDE?</a:t>
            </a:r>
          </a:p>
          <a:p>
            <a:pPr marL="0" indent="0">
              <a:buNone/>
            </a:pPr>
            <a:r>
              <a:rPr lang="pt-PT" sz="1200" dirty="0" err="1" smtClean="0">
                <a:latin typeface="Arial" panose="020B0604020202020204" pitchFamily="34" charset="0"/>
                <a:cs typeface="Arial" panose="020B0604020202020204" pitchFamily="34" charset="0"/>
              </a:rPr>
              <a:t>Facebook</a:t>
            </a:r>
            <a:r>
              <a:rPr lang="pt-PT" sz="1200" dirty="0" smtClean="0">
                <a:latin typeface="Arial" panose="020B0604020202020204" pitchFamily="34" charset="0"/>
                <a:cs typeface="Arial" panose="020B0604020202020204" pitchFamily="34" charset="0"/>
              </a:rPr>
              <a:t> e Instagram. </a:t>
            </a:r>
          </a:p>
          <a:p>
            <a:pPr marL="0" indent="0">
              <a:buNone/>
            </a:pPr>
            <a:r>
              <a:rPr lang="pt-PT" sz="1200" b="1" dirty="0" smtClean="0">
                <a:latin typeface="Arial" panose="020B0604020202020204" pitchFamily="34" charset="0"/>
                <a:cs typeface="Arial" panose="020B0604020202020204" pitchFamily="34" charset="0"/>
              </a:rPr>
              <a:t>COMO? </a:t>
            </a:r>
          </a:p>
          <a:p>
            <a:pPr marL="0" indent="0">
              <a:buNone/>
            </a:pPr>
            <a:r>
              <a:rPr lang="pt-PT" sz="1200" dirty="0" smtClean="0">
                <a:latin typeface="Arial" panose="020B0604020202020204" pitchFamily="34" charset="0"/>
                <a:cs typeface="Arial" panose="020B0604020202020204" pitchFamily="34" charset="0"/>
              </a:rPr>
              <a:t>Destacar curiosidades e factos sobre a atividade do SGMAI e de cada Fundo Comunitário. </a:t>
            </a:r>
          </a:p>
          <a:p>
            <a:pPr marL="0" indent="0">
              <a:buNone/>
            </a:pPr>
            <a:r>
              <a:rPr lang="pt-PT" sz="1200" b="1" dirty="0" smtClean="0">
                <a:latin typeface="Arial" panose="020B0604020202020204" pitchFamily="34" charset="0"/>
                <a:cs typeface="Arial" panose="020B0604020202020204" pitchFamily="34" charset="0"/>
              </a:rPr>
              <a:t>PORQUÊ?</a:t>
            </a:r>
          </a:p>
          <a:p>
            <a:pPr marL="0" indent="0">
              <a:buNone/>
            </a:pPr>
            <a:r>
              <a:rPr lang="pt-PT" sz="1200" dirty="0" smtClean="0">
                <a:latin typeface="Arial" panose="020B0604020202020204" pitchFamily="34" charset="0"/>
                <a:cs typeface="Arial" panose="020B0604020202020204" pitchFamily="34" charset="0"/>
              </a:rPr>
              <a:t>Porque agrega valor e aumenta a interação com o público-alvo. </a:t>
            </a:r>
          </a:p>
          <a:p>
            <a:pPr marL="0" indent="0">
              <a:buNone/>
            </a:pPr>
            <a:r>
              <a:rPr lang="pt-PT" sz="1200" b="1" dirty="0" smtClean="0">
                <a:latin typeface="Arial" panose="020B0604020202020204" pitchFamily="34" charset="0"/>
                <a:cs typeface="Arial" panose="020B0604020202020204" pitchFamily="34" charset="0"/>
              </a:rPr>
              <a:t>QUEM VAMOS IMPACTAR? </a:t>
            </a:r>
          </a:p>
          <a:p>
            <a:pPr marL="0" indent="0">
              <a:buNone/>
            </a:pPr>
            <a:r>
              <a:rPr lang="pt-PT" sz="1200" dirty="0" smtClean="0">
                <a:latin typeface="Arial" panose="020B0604020202020204" pitchFamily="34" charset="0"/>
                <a:cs typeface="Arial" panose="020B0604020202020204" pitchFamily="34" charset="0"/>
              </a:rPr>
              <a:t>Sociedade civil.</a:t>
            </a:r>
          </a:p>
          <a:p>
            <a:pPr marL="0" indent="0">
              <a:buNone/>
            </a:pPr>
            <a:endParaRPr lang="pt-PT" sz="1200" b="1" dirty="0" smtClean="0">
              <a:latin typeface="Arial" panose="020B0604020202020204" pitchFamily="34" charset="0"/>
              <a:cs typeface="Arial" panose="020B0604020202020204" pitchFamily="34" charset="0"/>
            </a:endParaRPr>
          </a:p>
          <a:p>
            <a:pPr marL="0" indent="0">
              <a:buNone/>
            </a:pPr>
            <a:endParaRPr lang="pt-PT" sz="1200" dirty="0" smtClean="0">
              <a:latin typeface="Arial" panose="020B0604020202020204" pitchFamily="34" charset="0"/>
              <a:cs typeface="Arial" panose="020B0604020202020204" pitchFamily="34" charset="0"/>
            </a:endParaRPr>
          </a:p>
        </p:txBody>
      </p:sp>
      <p:sp>
        <p:nvSpPr>
          <p:cNvPr id="5" name="CaixaDeTexto 4"/>
          <p:cNvSpPr txBox="1"/>
          <p:nvPr/>
        </p:nvSpPr>
        <p:spPr>
          <a:xfrm>
            <a:off x="5390865" y="365126"/>
            <a:ext cx="3343701" cy="6186309"/>
          </a:xfrm>
          <a:prstGeom prst="rect">
            <a:avLst/>
          </a:prstGeom>
          <a:noFill/>
        </p:spPr>
        <p:txBody>
          <a:bodyPr wrap="square" rtlCol="0">
            <a:spAutoFit/>
          </a:bodyPr>
          <a:lstStyle/>
          <a:p>
            <a:r>
              <a:rPr lang="pt-PT" sz="1200" b="1" dirty="0" smtClean="0">
                <a:solidFill>
                  <a:srgbClr val="92D050"/>
                </a:solidFill>
                <a:latin typeface="Arial" panose="020B0604020202020204" pitchFamily="34" charset="0"/>
                <a:cs typeface="Arial" panose="020B0604020202020204" pitchFamily="34" charset="0"/>
              </a:rPr>
              <a:t>DICAS </a:t>
            </a:r>
            <a:r>
              <a:rPr lang="pt-PT" sz="1200" b="1" dirty="0">
                <a:solidFill>
                  <a:srgbClr val="92D050"/>
                </a:solidFill>
                <a:latin typeface="Arial" panose="020B0604020202020204" pitchFamily="34" charset="0"/>
                <a:cs typeface="Arial" panose="020B0604020202020204" pitchFamily="34" charset="0"/>
              </a:rPr>
              <a:t>DE UTILIDADE PÚBLICA </a:t>
            </a:r>
            <a:endParaRPr lang="pt-PT" sz="1200" b="1" dirty="0" smtClean="0">
              <a:solidFill>
                <a:srgbClr val="92D050"/>
              </a:solidFill>
              <a:latin typeface="Arial" panose="020B0604020202020204" pitchFamily="34" charset="0"/>
              <a:cs typeface="Arial" panose="020B0604020202020204" pitchFamily="34" charset="0"/>
            </a:endParaRPr>
          </a:p>
          <a:p>
            <a:r>
              <a:rPr lang="pt-PT" sz="1200" dirty="0" smtClean="0">
                <a:solidFill>
                  <a:srgbClr val="92D050"/>
                </a:solidFill>
                <a:latin typeface="Arial" panose="020B0604020202020204" pitchFamily="34" charset="0"/>
                <a:cs typeface="Arial" panose="020B0604020202020204" pitchFamily="34" charset="0"/>
              </a:rPr>
              <a:t>ONDE</a:t>
            </a:r>
            <a:r>
              <a:rPr lang="pt-PT" sz="1200" dirty="0">
                <a:solidFill>
                  <a:srgbClr val="92D050"/>
                </a:solidFill>
                <a:latin typeface="Arial" panose="020B0604020202020204" pitchFamily="34" charset="0"/>
                <a:cs typeface="Arial" panose="020B0604020202020204" pitchFamily="34" charset="0"/>
              </a:rPr>
              <a:t>? </a:t>
            </a:r>
            <a:endParaRPr lang="pt-PT" sz="1200" b="1" dirty="0" smtClean="0">
              <a:latin typeface="Arial" panose="020B0604020202020204" pitchFamily="34" charset="0"/>
              <a:cs typeface="Arial" panose="020B0604020202020204" pitchFamily="34" charset="0"/>
            </a:endParaRPr>
          </a:p>
          <a:p>
            <a:r>
              <a:rPr lang="pt-PT" sz="1200" dirty="0" err="1" smtClean="0">
                <a:latin typeface="Arial" panose="020B0604020202020204" pitchFamily="34" charset="0"/>
                <a:cs typeface="Arial" panose="020B0604020202020204" pitchFamily="34" charset="0"/>
              </a:rPr>
              <a:t>Facebook</a:t>
            </a:r>
            <a:r>
              <a:rPr lang="pt-PT" sz="1200" dirty="0">
                <a:latin typeface="Arial" panose="020B0604020202020204" pitchFamily="34" charset="0"/>
                <a:cs typeface="Arial" panose="020B0604020202020204" pitchFamily="34" charset="0"/>
              </a:rPr>
              <a:t>, Instagram e </a:t>
            </a:r>
            <a:r>
              <a:rPr lang="pt-PT" sz="1200" dirty="0" smtClean="0">
                <a:latin typeface="Arial" panose="020B0604020202020204" pitchFamily="34" charset="0"/>
                <a:cs typeface="Arial" panose="020B0604020202020204" pitchFamily="34" charset="0"/>
              </a:rPr>
              <a:t>X</a:t>
            </a:r>
          </a:p>
          <a:p>
            <a:endParaRPr lang="pt-PT" sz="1200" dirty="0" smtClean="0">
              <a:latin typeface="Arial" panose="020B0604020202020204" pitchFamily="34" charset="0"/>
              <a:cs typeface="Arial" panose="020B0604020202020204" pitchFamily="34" charset="0"/>
            </a:endParaRPr>
          </a:p>
          <a:p>
            <a:r>
              <a:rPr lang="pt-PT" sz="1200" b="1" dirty="0" smtClean="0">
                <a:latin typeface="Arial" panose="020B0604020202020204" pitchFamily="34" charset="0"/>
                <a:cs typeface="Arial" panose="020B0604020202020204" pitchFamily="34" charset="0"/>
              </a:rPr>
              <a:t>COMO</a:t>
            </a:r>
            <a:r>
              <a:rPr lang="pt-PT" sz="1200" b="1" dirty="0">
                <a:latin typeface="Arial" panose="020B0604020202020204" pitchFamily="34" charset="0"/>
                <a:cs typeface="Arial" panose="020B0604020202020204" pitchFamily="34" charset="0"/>
              </a:rPr>
              <a:t>? </a:t>
            </a:r>
            <a:endParaRPr lang="pt-PT" sz="1200" b="1" dirty="0" smtClean="0">
              <a:latin typeface="Arial" panose="020B0604020202020204" pitchFamily="34" charset="0"/>
              <a:cs typeface="Arial" panose="020B0604020202020204" pitchFamily="34" charset="0"/>
            </a:endParaRPr>
          </a:p>
          <a:p>
            <a:r>
              <a:rPr lang="pt-PT" sz="1200" dirty="0" smtClean="0">
                <a:latin typeface="Arial" panose="020B0604020202020204" pitchFamily="34" charset="0"/>
                <a:cs typeface="Arial" panose="020B0604020202020204" pitchFamily="34" charset="0"/>
              </a:rPr>
              <a:t>Elaborar </a:t>
            </a:r>
            <a:r>
              <a:rPr lang="pt-PT" sz="1200" dirty="0">
                <a:latin typeface="Arial" panose="020B0604020202020204" pitchFamily="34" charset="0"/>
                <a:cs typeface="Arial" panose="020B0604020202020204" pitchFamily="34" charset="0"/>
              </a:rPr>
              <a:t>dicas para elucidar a população sobre os Fundos Europeus</a:t>
            </a:r>
            <a:r>
              <a:rPr lang="pt-PT" sz="1200" dirty="0" smtClean="0">
                <a:latin typeface="Arial" panose="020B0604020202020204" pitchFamily="34" charset="0"/>
                <a:cs typeface="Arial" panose="020B0604020202020204" pitchFamily="34" charset="0"/>
              </a:rPr>
              <a:t>.</a:t>
            </a:r>
          </a:p>
          <a:p>
            <a:endParaRPr lang="pt-PT" sz="1200" dirty="0" smtClean="0">
              <a:latin typeface="Arial" panose="020B0604020202020204" pitchFamily="34" charset="0"/>
              <a:cs typeface="Arial" panose="020B0604020202020204" pitchFamily="34" charset="0"/>
            </a:endParaRPr>
          </a:p>
          <a:p>
            <a:r>
              <a:rPr lang="pt-PT" sz="1200" b="1" dirty="0" smtClean="0">
                <a:latin typeface="Arial" panose="020B0604020202020204" pitchFamily="34" charset="0"/>
                <a:cs typeface="Arial" panose="020B0604020202020204" pitchFamily="34" charset="0"/>
              </a:rPr>
              <a:t> </a:t>
            </a:r>
            <a:r>
              <a:rPr lang="pt-PT" sz="1200" b="1" dirty="0">
                <a:latin typeface="Arial" panose="020B0604020202020204" pitchFamily="34" charset="0"/>
                <a:cs typeface="Arial" panose="020B0604020202020204" pitchFamily="34" charset="0"/>
              </a:rPr>
              <a:t>PORQUÊ? </a:t>
            </a:r>
            <a:r>
              <a:rPr lang="pt-PT" sz="1200" dirty="0">
                <a:latin typeface="Arial" panose="020B0604020202020204" pitchFamily="34" charset="0"/>
                <a:cs typeface="Arial" panose="020B0604020202020204" pitchFamily="34" charset="0"/>
              </a:rPr>
              <a:t>Porque permite transmitir valor para o </a:t>
            </a:r>
            <a:r>
              <a:rPr lang="pt-PT" sz="1200" dirty="0" smtClean="0">
                <a:latin typeface="Arial" panose="020B0604020202020204" pitchFamily="34" charset="0"/>
                <a:cs typeface="Arial" panose="020B0604020202020204" pitchFamily="34" charset="0"/>
              </a:rPr>
              <a:t>público alvo </a:t>
            </a:r>
            <a:r>
              <a:rPr lang="pt-PT" sz="1200" dirty="0">
                <a:latin typeface="Arial" panose="020B0604020202020204" pitchFamily="34" charset="0"/>
                <a:cs typeface="Arial" panose="020B0604020202020204" pitchFamily="34" charset="0"/>
              </a:rPr>
              <a:t>e promove o esclarecimento de dúvidas. </a:t>
            </a:r>
            <a:endParaRPr lang="pt-PT" sz="1200" dirty="0" smtClean="0">
              <a:latin typeface="Arial" panose="020B0604020202020204" pitchFamily="34" charset="0"/>
              <a:cs typeface="Arial" panose="020B0604020202020204" pitchFamily="34" charset="0"/>
            </a:endParaRPr>
          </a:p>
          <a:p>
            <a:endParaRPr lang="pt-PT" sz="1200" dirty="0" smtClean="0">
              <a:latin typeface="Arial" panose="020B0604020202020204" pitchFamily="34" charset="0"/>
              <a:cs typeface="Arial" panose="020B0604020202020204" pitchFamily="34" charset="0"/>
            </a:endParaRPr>
          </a:p>
          <a:p>
            <a:r>
              <a:rPr lang="pt-PT" sz="1200" b="1" dirty="0" smtClean="0">
                <a:latin typeface="Arial" panose="020B0604020202020204" pitchFamily="34" charset="0"/>
                <a:cs typeface="Arial" panose="020B0604020202020204" pitchFamily="34" charset="0"/>
              </a:rPr>
              <a:t>QUEM </a:t>
            </a:r>
            <a:r>
              <a:rPr lang="pt-PT" sz="1200" b="1" dirty="0">
                <a:latin typeface="Arial" panose="020B0604020202020204" pitchFamily="34" charset="0"/>
                <a:cs typeface="Arial" panose="020B0604020202020204" pitchFamily="34" charset="0"/>
              </a:rPr>
              <a:t>VAMOS IMPACTAR</a:t>
            </a:r>
            <a:r>
              <a:rPr lang="pt-PT" sz="1200" b="1" dirty="0" smtClean="0">
                <a:latin typeface="Arial" panose="020B0604020202020204" pitchFamily="34" charset="0"/>
                <a:cs typeface="Arial" panose="020B0604020202020204" pitchFamily="34" charset="0"/>
              </a:rPr>
              <a:t>?</a:t>
            </a:r>
          </a:p>
          <a:p>
            <a:r>
              <a:rPr lang="pt-PT" sz="1200" b="1" dirty="0" smtClean="0">
                <a:latin typeface="Arial" panose="020B0604020202020204" pitchFamily="34" charset="0"/>
                <a:cs typeface="Arial" panose="020B0604020202020204" pitchFamily="34" charset="0"/>
              </a:rPr>
              <a:t> </a:t>
            </a:r>
            <a:r>
              <a:rPr lang="pt-PT" sz="1200" dirty="0">
                <a:latin typeface="Arial" panose="020B0604020202020204" pitchFamily="34" charset="0"/>
                <a:cs typeface="Arial" panose="020B0604020202020204" pitchFamily="34" charset="0"/>
              </a:rPr>
              <a:t>Estudantes, migrantes e sociedade civil</a:t>
            </a:r>
            <a:r>
              <a:rPr lang="pt-PT" sz="1200" dirty="0" smtClean="0">
                <a:latin typeface="Arial" panose="020B0604020202020204" pitchFamily="34" charset="0"/>
                <a:cs typeface="Arial" panose="020B0604020202020204" pitchFamily="34" charset="0"/>
              </a:rPr>
              <a:t>.</a:t>
            </a:r>
          </a:p>
          <a:p>
            <a:endParaRPr lang="pt-PT" sz="1200" dirty="0">
              <a:latin typeface="Arial" panose="020B0604020202020204" pitchFamily="34" charset="0"/>
              <a:cs typeface="Arial" panose="020B0604020202020204" pitchFamily="34" charset="0"/>
            </a:endParaRPr>
          </a:p>
          <a:p>
            <a:r>
              <a:rPr lang="pt-PT" sz="1200" b="1" dirty="0">
                <a:solidFill>
                  <a:srgbClr val="92D050"/>
                </a:solidFill>
                <a:latin typeface="Arial" panose="020B0604020202020204" pitchFamily="34" charset="0"/>
                <a:cs typeface="Arial" panose="020B0604020202020204" pitchFamily="34" charset="0"/>
              </a:rPr>
              <a:t>CITAÇÕES DE PARCEIROS E MEMBROS DO MINISTÉRIO </a:t>
            </a:r>
            <a:endParaRPr lang="pt-PT" sz="1200" b="1" dirty="0" smtClean="0">
              <a:solidFill>
                <a:srgbClr val="92D050"/>
              </a:solidFill>
              <a:latin typeface="Arial" panose="020B0604020202020204" pitchFamily="34" charset="0"/>
              <a:cs typeface="Arial" panose="020B0604020202020204" pitchFamily="34" charset="0"/>
            </a:endParaRPr>
          </a:p>
          <a:p>
            <a:r>
              <a:rPr lang="pt-PT" sz="1200" b="1" dirty="0" smtClean="0">
                <a:latin typeface="Arial" panose="020B0604020202020204" pitchFamily="34" charset="0"/>
                <a:cs typeface="Arial" panose="020B0604020202020204" pitchFamily="34" charset="0"/>
              </a:rPr>
              <a:t>ONDE</a:t>
            </a:r>
            <a:r>
              <a:rPr lang="pt-PT" sz="1200" b="1" dirty="0">
                <a:latin typeface="Arial" panose="020B0604020202020204" pitchFamily="34" charset="0"/>
                <a:cs typeface="Arial" panose="020B0604020202020204" pitchFamily="34" charset="0"/>
              </a:rPr>
              <a:t>? </a:t>
            </a:r>
            <a:endParaRPr lang="pt-PT" sz="1200" b="1" dirty="0" smtClean="0">
              <a:latin typeface="Arial" panose="020B0604020202020204" pitchFamily="34" charset="0"/>
              <a:cs typeface="Arial" panose="020B0604020202020204" pitchFamily="34" charset="0"/>
            </a:endParaRPr>
          </a:p>
          <a:p>
            <a:r>
              <a:rPr lang="pt-PT" sz="1200" dirty="0" err="1" smtClean="0">
                <a:latin typeface="Arial" panose="020B0604020202020204" pitchFamily="34" charset="0"/>
                <a:cs typeface="Arial" panose="020B0604020202020204" pitchFamily="34" charset="0"/>
              </a:rPr>
              <a:t>Facebook</a:t>
            </a:r>
            <a:r>
              <a:rPr lang="pt-PT" sz="1200" dirty="0" smtClean="0">
                <a:latin typeface="Arial" panose="020B0604020202020204" pitchFamily="34" charset="0"/>
                <a:cs typeface="Arial" panose="020B0604020202020204" pitchFamily="34" charset="0"/>
              </a:rPr>
              <a:t> </a:t>
            </a:r>
            <a:r>
              <a:rPr lang="pt-PT" sz="1200" dirty="0">
                <a:latin typeface="Arial" panose="020B0604020202020204" pitchFamily="34" charset="0"/>
                <a:cs typeface="Arial" panose="020B0604020202020204" pitchFamily="34" charset="0"/>
              </a:rPr>
              <a:t>e Instagram. </a:t>
            </a:r>
            <a:endParaRPr lang="pt-PT" sz="1200" dirty="0" smtClean="0">
              <a:latin typeface="Arial" panose="020B0604020202020204" pitchFamily="34" charset="0"/>
              <a:cs typeface="Arial" panose="020B0604020202020204" pitchFamily="34" charset="0"/>
            </a:endParaRPr>
          </a:p>
          <a:p>
            <a:endParaRPr lang="pt-PT" sz="1200" dirty="0" smtClean="0">
              <a:latin typeface="Arial" panose="020B0604020202020204" pitchFamily="34" charset="0"/>
              <a:cs typeface="Arial" panose="020B0604020202020204" pitchFamily="34" charset="0"/>
            </a:endParaRPr>
          </a:p>
          <a:p>
            <a:r>
              <a:rPr lang="pt-PT" sz="1200" b="1" dirty="0" smtClean="0">
                <a:latin typeface="Arial" panose="020B0604020202020204" pitchFamily="34" charset="0"/>
                <a:cs typeface="Arial" panose="020B0604020202020204" pitchFamily="34" charset="0"/>
              </a:rPr>
              <a:t>COMO</a:t>
            </a:r>
            <a:r>
              <a:rPr lang="pt-PT" sz="1200" b="1" dirty="0">
                <a:latin typeface="Arial" panose="020B0604020202020204" pitchFamily="34" charset="0"/>
                <a:cs typeface="Arial" panose="020B0604020202020204" pitchFamily="34" charset="0"/>
              </a:rPr>
              <a:t>? </a:t>
            </a:r>
            <a:endParaRPr lang="pt-PT" sz="1200" b="1" dirty="0" smtClean="0">
              <a:latin typeface="Arial" panose="020B0604020202020204" pitchFamily="34" charset="0"/>
              <a:cs typeface="Arial" panose="020B0604020202020204" pitchFamily="34" charset="0"/>
            </a:endParaRPr>
          </a:p>
          <a:p>
            <a:r>
              <a:rPr lang="pt-PT" sz="1200" dirty="0" smtClean="0">
                <a:latin typeface="Arial" panose="020B0604020202020204" pitchFamily="34" charset="0"/>
                <a:cs typeface="Arial" panose="020B0604020202020204" pitchFamily="34" charset="0"/>
              </a:rPr>
              <a:t>Transcrever </a:t>
            </a:r>
            <a:r>
              <a:rPr lang="pt-PT" sz="1200" dirty="0">
                <a:latin typeface="Arial" panose="020B0604020202020204" pitchFamily="34" charset="0"/>
                <a:cs typeface="Arial" panose="020B0604020202020204" pitchFamily="34" charset="0"/>
              </a:rPr>
              <a:t>citações de parceiros e personalidades da Autoridade de Gestão. Estas citações devem estar alinhadas com as ações da SGMAI e/ou o impacto direto na sociedade civil. </a:t>
            </a:r>
            <a:endParaRPr lang="pt-PT" sz="1200" dirty="0" smtClean="0">
              <a:latin typeface="Arial" panose="020B0604020202020204" pitchFamily="34" charset="0"/>
              <a:cs typeface="Arial" panose="020B0604020202020204" pitchFamily="34" charset="0"/>
            </a:endParaRPr>
          </a:p>
          <a:p>
            <a:endParaRPr lang="pt-PT" sz="1200" dirty="0" smtClean="0">
              <a:latin typeface="Arial" panose="020B0604020202020204" pitchFamily="34" charset="0"/>
              <a:cs typeface="Arial" panose="020B0604020202020204" pitchFamily="34" charset="0"/>
            </a:endParaRPr>
          </a:p>
          <a:p>
            <a:r>
              <a:rPr lang="pt-PT" sz="1200" b="1" dirty="0" smtClean="0">
                <a:latin typeface="Arial" panose="020B0604020202020204" pitchFamily="34" charset="0"/>
                <a:cs typeface="Arial" panose="020B0604020202020204" pitchFamily="34" charset="0"/>
              </a:rPr>
              <a:t>PORQUÊ?</a:t>
            </a:r>
          </a:p>
          <a:p>
            <a:r>
              <a:rPr lang="pt-PT" sz="1200" dirty="0" smtClean="0">
                <a:latin typeface="Arial" panose="020B0604020202020204" pitchFamily="34" charset="0"/>
                <a:cs typeface="Arial" panose="020B0604020202020204" pitchFamily="34" charset="0"/>
              </a:rPr>
              <a:t>Tem </a:t>
            </a:r>
            <a:r>
              <a:rPr lang="pt-PT" sz="1200" dirty="0">
                <a:latin typeface="Arial" panose="020B0604020202020204" pitchFamily="34" charset="0"/>
                <a:cs typeface="Arial" panose="020B0604020202020204" pitchFamily="34" charset="0"/>
              </a:rPr>
              <a:t>o objetivo de conectar o público ao conteúdo publicado. As citações permitem humanizar a informação transmitida. </a:t>
            </a:r>
            <a:endParaRPr lang="pt-PT" sz="1200" dirty="0" smtClean="0">
              <a:latin typeface="Arial" panose="020B0604020202020204" pitchFamily="34" charset="0"/>
              <a:cs typeface="Arial" panose="020B0604020202020204" pitchFamily="34" charset="0"/>
            </a:endParaRPr>
          </a:p>
          <a:p>
            <a:r>
              <a:rPr lang="pt-PT" sz="1200" b="1" dirty="0" smtClean="0">
                <a:latin typeface="Arial" panose="020B0604020202020204" pitchFamily="34" charset="0"/>
                <a:cs typeface="Arial" panose="020B0604020202020204" pitchFamily="34" charset="0"/>
              </a:rPr>
              <a:t>QUEM </a:t>
            </a:r>
            <a:r>
              <a:rPr lang="pt-PT" sz="1200" b="1" dirty="0">
                <a:latin typeface="Arial" panose="020B0604020202020204" pitchFamily="34" charset="0"/>
                <a:cs typeface="Arial" panose="020B0604020202020204" pitchFamily="34" charset="0"/>
              </a:rPr>
              <a:t>VAMOS IMPACTAR? </a:t>
            </a:r>
            <a:endParaRPr lang="pt-PT" sz="1200" b="1" dirty="0" smtClean="0">
              <a:latin typeface="Arial" panose="020B0604020202020204" pitchFamily="34" charset="0"/>
              <a:cs typeface="Arial" panose="020B0604020202020204" pitchFamily="34" charset="0"/>
            </a:endParaRPr>
          </a:p>
          <a:p>
            <a:r>
              <a:rPr lang="pt-PT" sz="1200" dirty="0" smtClean="0">
                <a:latin typeface="Arial" panose="020B0604020202020204" pitchFamily="34" charset="0"/>
                <a:cs typeface="Arial" panose="020B0604020202020204" pitchFamily="34" charset="0"/>
              </a:rPr>
              <a:t>O </a:t>
            </a:r>
            <a:r>
              <a:rPr lang="pt-PT" sz="1200" dirty="0">
                <a:latin typeface="Arial" panose="020B0604020202020204" pitchFamily="34" charset="0"/>
                <a:cs typeface="Arial" panose="020B0604020202020204" pitchFamily="34" charset="0"/>
              </a:rPr>
              <a:t>público em geral</a:t>
            </a:r>
          </a:p>
        </p:txBody>
      </p:sp>
      <p:pic>
        <p:nvPicPr>
          <p:cNvPr id="6" name="Imagem 5"/>
          <p:cNvPicPr>
            <a:picLocks noChangeAspect="1"/>
          </p:cNvPicPr>
          <p:nvPr/>
        </p:nvPicPr>
        <p:blipFill>
          <a:blip r:embed="rId2"/>
          <a:stretch>
            <a:fillRect/>
          </a:stretch>
        </p:blipFill>
        <p:spPr>
          <a:xfrm>
            <a:off x="8910637" y="878717"/>
            <a:ext cx="2752725" cy="5810250"/>
          </a:xfrm>
          <a:prstGeom prst="rect">
            <a:avLst/>
          </a:prstGeom>
        </p:spPr>
      </p:pic>
      <p:pic>
        <p:nvPicPr>
          <p:cNvPr id="2" name="Imagem 1"/>
          <p:cNvPicPr>
            <a:picLocks noChangeAspect="1"/>
          </p:cNvPicPr>
          <p:nvPr/>
        </p:nvPicPr>
        <p:blipFill>
          <a:blip r:embed="rId3"/>
          <a:stretch>
            <a:fillRect/>
          </a:stretch>
        </p:blipFill>
        <p:spPr>
          <a:xfrm>
            <a:off x="9323511" y="237099"/>
            <a:ext cx="2170364" cy="256054"/>
          </a:xfrm>
          <a:prstGeom prst="rect">
            <a:avLst/>
          </a:prstGeom>
        </p:spPr>
      </p:pic>
    </p:spTree>
    <p:extLst>
      <p:ext uri="{BB962C8B-B14F-4D97-AF65-F5344CB8AC3E}">
        <p14:creationId xmlns:p14="http://schemas.microsoft.com/office/powerpoint/2010/main" val="30506353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osição de Conteúdo 2"/>
          <p:cNvSpPr>
            <a:spLocks noGrp="1"/>
          </p:cNvSpPr>
          <p:nvPr>
            <p:ph idx="1"/>
          </p:nvPr>
        </p:nvSpPr>
        <p:spPr>
          <a:xfrm>
            <a:off x="838200" y="95534"/>
            <a:ext cx="4047699" cy="6632811"/>
          </a:xfrm>
        </p:spPr>
        <p:txBody>
          <a:bodyPr>
            <a:noAutofit/>
          </a:bodyPr>
          <a:lstStyle/>
          <a:p>
            <a:pPr marL="0" indent="0">
              <a:buNone/>
            </a:pPr>
            <a:r>
              <a:rPr lang="pt-PT" sz="1200" b="1" dirty="0" smtClean="0">
                <a:solidFill>
                  <a:srgbClr val="92D050"/>
                </a:solidFill>
                <a:latin typeface="Arial" panose="020B0604020202020204" pitchFamily="34" charset="0"/>
                <a:cs typeface="Arial" panose="020B0604020202020204" pitchFamily="34" charset="0"/>
              </a:rPr>
              <a:t>CITAÇÕES DE PARCEIROS E MEMBROS DO MINISTÉRIO</a:t>
            </a:r>
          </a:p>
          <a:p>
            <a:pPr marL="0" indent="0">
              <a:buNone/>
            </a:pPr>
            <a:r>
              <a:rPr lang="pt-PT" sz="1200" dirty="0" smtClean="0">
                <a:latin typeface="Arial" panose="020B0604020202020204" pitchFamily="34" charset="0"/>
                <a:cs typeface="Arial" panose="020B0604020202020204" pitchFamily="34" charset="0"/>
              </a:rPr>
              <a:t>ONDE? </a:t>
            </a:r>
          </a:p>
          <a:p>
            <a:pPr marL="0" indent="0">
              <a:buNone/>
            </a:pPr>
            <a:r>
              <a:rPr lang="pt-PT" sz="1200" dirty="0" err="1" smtClean="0">
                <a:latin typeface="Arial" panose="020B0604020202020204" pitchFamily="34" charset="0"/>
                <a:cs typeface="Arial" panose="020B0604020202020204" pitchFamily="34" charset="0"/>
              </a:rPr>
              <a:t>Facebook</a:t>
            </a:r>
            <a:r>
              <a:rPr lang="pt-PT" sz="1200" dirty="0" smtClean="0">
                <a:latin typeface="Arial" panose="020B0604020202020204" pitchFamily="34" charset="0"/>
                <a:cs typeface="Arial" panose="020B0604020202020204" pitchFamily="34" charset="0"/>
              </a:rPr>
              <a:t> e Instagram. </a:t>
            </a:r>
          </a:p>
          <a:p>
            <a:pPr marL="0" indent="0">
              <a:buNone/>
            </a:pPr>
            <a:r>
              <a:rPr lang="pt-PT" sz="1200" b="1" dirty="0" smtClean="0">
                <a:latin typeface="Arial" panose="020B0604020202020204" pitchFamily="34" charset="0"/>
                <a:cs typeface="Arial" panose="020B0604020202020204" pitchFamily="34" charset="0"/>
              </a:rPr>
              <a:t>COMO?</a:t>
            </a:r>
          </a:p>
          <a:p>
            <a:pPr marL="0" indent="0">
              <a:buNone/>
            </a:pPr>
            <a:r>
              <a:rPr lang="pt-PT" sz="1200" b="1" dirty="0" smtClean="0">
                <a:latin typeface="Arial" panose="020B0604020202020204" pitchFamily="34" charset="0"/>
                <a:cs typeface="Arial" panose="020B0604020202020204" pitchFamily="34" charset="0"/>
              </a:rPr>
              <a:t> </a:t>
            </a:r>
            <a:r>
              <a:rPr lang="pt-PT" sz="1200" dirty="0" smtClean="0">
                <a:latin typeface="Arial" panose="020B0604020202020204" pitchFamily="34" charset="0"/>
                <a:cs typeface="Arial" panose="020B0604020202020204" pitchFamily="34" charset="0"/>
              </a:rPr>
              <a:t>Transcrever citações de parceiros e personalidades da Autoridade de Gestão. Estas citações devem estar alinhadas com as ações da SGMAI e/ou o impacto direto na sociedade civil. </a:t>
            </a:r>
          </a:p>
          <a:p>
            <a:pPr marL="0" indent="0">
              <a:buNone/>
            </a:pPr>
            <a:r>
              <a:rPr lang="pt-PT" sz="1200" b="1" dirty="0" smtClean="0">
                <a:latin typeface="Arial" panose="020B0604020202020204" pitchFamily="34" charset="0"/>
                <a:cs typeface="Arial" panose="020B0604020202020204" pitchFamily="34" charset="0"/>
              </a:rPr>
              <a:t>PORQUÊ?</a:t>
            </a:r>
          </a:p>
          <a:p>
            <a:pPr marL="0" indent="0">
              <a:buNone/>
            </a:pPr>
            <a:r>
              <a:rPr lang="pt-PT" sz="1200" b="1" dirty="0" smtClean="0">
                <a:latin typeface="Arial" panose="020B0604020202020204" pitchFamily="34" charset="0"/>
                <a:cs typeface="Arial" panose="020B0604020202020204" pitchFamily="34" charset="0"/>
              </a:rPr>
              <a:t> </a:t>
            </a:r>
            <a:r>
              <a:rPr lang="pt-PT" sz="1200" dirty="0" smtClean="0">
                <a:latin typeface="Arial" panose="020B0604020202020204" pitchFamily="34" charset="0"/>
                <a:cs typeface="Arial" panose="020B0604020202020204" pitchFamily="34" charset="0"/>
              </a:rPr>
              <a:t>Tem o objetivo de conectar o público ao conteúdo publicado. As citações permitem humanizar a informação transmitida. </a:t>
            </a:r>
          </a:p>
          <a:p>
            <a:pPr marL="0" indent="0">
              <a:buNone/>
            </a:pPr>
            <a:r>
              <a:rPr lang="pt-PT" sz="1200" b="1" dirty="0" smtClean="0">
                <a:latin typeface="Arial" panose="020B0604020202020204" pitchFamily="34" charset="0"/>
                <a:cs typeface="Arial" panose="020B0604020202020204" pitchFamily="34" charset="0"/>
              </a:rPr>
              <a:t>QUEM VAMOS IMPACTAR? </a:t>
            </a:r>
          </a:p>
          <a:p>
            <a:pPr marL="0" indent="0">
              <a:buNone/>
            </a:pPr>
            <a:r>
              <a:rPr lang="pt-PT" sz="1200" dirty="0" smtClean="0">
                <a:latin typeface="Arial" panose="020B0604020202020204" pitchFamily="34" charset="0"/>
                <a:cs typeface="Arial" panose="020B0604020202020204" pitchFamily="34" charset="0"/>
              </a:rPr>
              <a:t>O público em geral.</a:t>
            </a:r>
          </a:p>
          <a:p>
            <a:pPr marL="0" indent="0">
              <a:buNone/>
            </a:pPr>
            <a:r>
              <a:rPr lang="pt-PT" sz="1200" b="1" dirty="0" smtClean="0">
                <a:solidFill>
                  <a:srgbClr val="92D050"/>
                </a:solidFill>
                <a:latin typeface="Arial" panose="020B0604020202020204" pitchFamily="34" charset="0"/>
                <a:cs typeface="Arial" panose="020B0604020202020204" pitchFamily="34" charset="0"/>
              </a:rPr>
              <a:t>LEMBRETE</a:t>
            </a:r>
          </a:p>
          <a:p>
            <a:pPr marL="0" indent="0">
              <a:buNone/>
            </a:pPr>
            <a:r>
              <a:rPr lang="pt-PT" sz="1200" b="1" dirty="0" smtClean="0">
                <a:latin typeface="Arial" panose="020B0604020202020204" pitchFamily="34" charset="0"/>
                <a:cs typeface="Arial" panose="020B0604020202020204" pitchFamily="34" charset="0"/>
              </a:rPr>
              <a:t>ONDE?</a:t>
            </a:r>
          </a:p>
          <a:p>
            <a:pPr marL="0" indent="0">
              <a:buNone/>
            </a:pPr>
            <a:r>
              <a:rPr lang="pt-PT" sz="1200" dirty="0" smtClean="0">
                <a:latin typeface="Arial" panose="020B0604020202020204" pitchFamily="34" charset="0"/>
                <a:cs typeface="Arial" panose="020B0604020202020204" pitchFamily="34" charset="0"/>
              </a:rPr>
              <a:t> </a:t>
            </a:r>
            <a:r>
              <a:rPr lang="pt-PT" sz="1200" dirty="0" err="1" smtClean="0">
                <a:latin typeface="Arial" panose="020B0604020202020204" pitchFamily="34" charset="0"/>
                <a:cs typeface="Arial" panose="020B0604020202020204" pitchFamily="34" charset="0"/>
              </a:rPr>
              <a:t>Facebook</a:t>
            </a:r>
            <a:r>
              <a:rPr lang="pt-PT" sz="1200" dirty="0" smtClean="0">
                <a:latin typeface="Arial" panose="020B0604020202020204" pitchFamily="34" charset="0"/>
                <a:cs typeface="Arial" panose="020B0604020202020204" pitchFamily="34" charset="0"/>
              </a:rPr>
              <a:t> e Instagram. </a:t>
            </a:r>
          </a:p>
          <a:p>
            <a:pPr marL="0" indent="0">
              <a:buNone/>
            </a:pPr>
            <a:r>
              <a:rPr lang="pt-PT" sz="1200" b="1" dirty="0" smtClean="0">
                <a:latin typeface="Arial" panose="020B0604020202020204" pitchFamily="34" charset="0"/>
                <a:cs typeface="Arial" panose="020B0604020202020204" pitchFamily="34" charset="0"/>
              </a:rPr>
              <a:t>COMO?</a:t>
            </a:r>
          </a:p>
          <a:p>
            <a:pPr marL="0" indent="0">
              <a:buNone/>
            </a:pPr>
            <a:r>
              <a:rPr lang="pt-PT" sz="1200" b="1" dirty="0" smtClean="0">
                <a:latin typeface="Arial" panose="020B0604020202020204" pitchFamily="34" charset="0"/>
                <a:cs typeface="Arial" panose="020B0604020202020204" pitchFamily="34" charset="0"/>
              </a:rPr>
              <a:t> </a:t>
            </a:r>
            <a:r>
              <a:rPr lang="pt-PT" sz="1200" dirty="0" smtClean="0">
                <a:latin typeface="Arial" panose="020B0604020202020204" pitchFamily="34" charset="0"/>
                <a:cs typeface="Arial" panose="020B0604020202020204" pitchFamily="34" charset="0"/>
              </a:rPr>
              <a:t>Escrever frases relacionadas com a aplicação dos fundos europeus e as respetivas ações </a:t>
            </a:r>
          </a:p>
          <a:p>
            <a:pPr marL="0" indent="0">
              <a:buNone/>
            </a:pPr>
            <a:r>
              <a:rPr lang="pt-PT" sz="1200" b="1" dirty="0" smtClean="0">
                <a:latin typeface="Arial" panose="020B0604020202020204" pitchFamily="34" charset="0"/>
                <a:cs typeface="Arial" panose="020B0604020202020204" pitchFamily="34" charset="0"/>
              </a:rPr>
              <a:t>PORQUÊ?</a:t>
            </a:r>
          </a:p>
          <a:p>
            <a:pPr marL="0" indent="0">
              <a:buNone/>
            </a:pPr>
            <a:r>
              <a:rPr lang="pt-PT" sz="1200" dirty="0" smtClean="0">
                <a:latin typeface="Arial" panose="020B0604020202020204" pitchFamily="34" charset="0"/>
                <a:cs typeface="Arial" panose="020B0604020202020204" pitchFamily="34" charset="0"/>
              </a:rPr>
              <a:t> Os lembretes são utilizados para aumentar a interação nas redes sociais. São frases que têm o propósito de inspirar, informar e gerar partilhas.</a:t>
            </a:r>
          </a:p>
          <a:p>
            <a:pPr marL="0" indent="0">
              <a:buNone/>
            </a:pPr>
            <a:r>
              <a:rPr lang="pt-PT" sz="1200" dirty="0" smtClean="0">
                <a:latin typeface="Arial" panose="020B0604020202020204" pitchFamily="34" charset="0"/>
                <a:cs typeface="Arial" panose="020B0604020202020204" pitchFamily="34" charset="0"/>
              </a:rPr>
              <a:t> </a:t>
            </a:r>
            <a:r>
              <a:rPr lang="pt-PT" sz="1200" b="1" dirty="0" smtClean="0">
                <a:latin typeface="Arial" panose="020B0604020202020204" pitchFamily="34" charset="0"/>
                <a:cs typeface="Arial" panose="020B0604020202020204" pitchFamily="34" charset="0"/>
              </a:rPr>
              <a:t>QUEM VAMOS IMPACTAR? </a:t>
            </a:r>
          </a:p>
          <a:p>
            <a:pPr marL="0" indent="0">
              <a:buNone/>
            </a:pPr>
            <a:r>
              <a:rPr lang="pt-PT" sz="1200" dirty="0" smtClean="0">
                <a:latin typeface="Arial" panose="020B0604020202020204" pitchFamily="34" charset="0"/>
                <a:cs typeface="Arial" panose="020B0604020202020204" pitchFamily="34" charset="0"/>
              </a:rPr>
              <a:t>O público em geral.</a:t>
            </a:r>
          </a:p>
        </p:txBody>
      </p:sp>
      <p:sp>
        <p:nvSpPr>
          <p:cNvPr id="5" name="CaixaDeTexto 4"/>
          <p:cNvSpPr txBox="1"/>
          <p:nvPr/>
        </p:nvSpPr>
        <p:spPr>
          <a:xfrm>
            <a:off x="5718411" y="95534"/>
            <a:ext cx="3166282" cy="6186309"/>
          </a:xfrm>
          <a:prstGeom prst="rect">
            <a:avLst/>
          </a:prstGeom>
          <a:noFill/>
        </p:spPr>
        <p:txBody>
          <a:bodyPr wrap="square" rtlCol="0">
            <a:spAutoFit/>
          </a:bodyPr>
          <a:lstStyle/>
          <a:p>
            <a:r>
              <a:rPr lang="pt-PT" sz="1200" b="1" dirty="0" smtClean="0">
                <a:solidFill>
                  <a:srgbClr val="92D050"/>
                </a:solidFill>
                <a:latin typeface="Arial" panose="020B0604020202020204" pitchFamily="34" charset="0"/>
                <a:cs typeface="Arial" panose="020B0604020202020204" pitchFamily="34" charset="0"/>
              </a:rPr>
              <a:t>ARTIGOS E NOTÍCIAS </a:t>
            </a:r>
          </a:p>
          <a:p>
            <a:r>
              <a:rPr lang="pt-PT" sz="1200" b="1" dirty="0" smtClean="0">
                <a:latin typeface="Arial" panose="020B0604020202020204" pitchFamily="34" charset="0"/>
                <a:cs typeface="Arial" panose="020B0604020202020204" pitchFamily="34" charset="0"/>
              </a:rPr>
              <a:t>ONDE</a:t>
            </a:r>
            <a:r>
              <a:rPr lang="pt-PT" sz="1200" b="1" dirty="0">
                <a:latin typeface="Arial" panose="020B0604020202020204" pitchFamily="34" charset="0"/>
                <a:cs typeface="Arial" panose="020B0604020202020204" pitchFamily="34" charset="0"/>
              </a:rPr>
              <a:t>? </a:t>
            </a:r>
            <a:endParaRPr lang="pt-PT" sz="1200" b="1" dirty="0" smtClean="0">
              <a:latin typeface="Arial" panose="020B0604020202020204" pitchFamily="34" charset="0"/>
              <a:cs typeface="Arial" panose="020B0604020202020204" pitchFamily="34" charset="0"/>
            </a:endParaRPr>
          </a:p>
          <a:p>
            <a:r>
              <a:rPr lang="pt-PT" sz="1200" dirty="0" err="1" smtClean="0">
                <a:latin typeface="Arial" panose="020B0604020202020204" pitchFamily="34" charset="0"/>
                <a:cs typeface="Arial" panose="020B0604020202020204" pitchFamily="34" charset="0"/>
              </a:rPr>
              <a:t>Facebook</a:t>
            </a:r>
            <a:r>
              <a:rPr lang="pt-PT" sz="1200" dirty="0" smtClean="0">
                <a:latin typeface="Arial" panose="020B0604020202020204" pitchFamily="34" charset="0"/>
                <a:cs typeface="Arial" panose="020B0604020202020204" pitchFamily="34" charset="0"/>
              </a:rPr>
              <a:t> </a:t>
            </a:r>
            <a:r>
              <a:rPr lang="pt-PT" sz="1200" dirty="0">
                <a:latin typeface="Arial" panose="020B0604020202020204" pitchFamily="34" charset="0"/>
                <a:cs typeface="Arial" panose="020B0604020202020204" pitchFamily="34" charset="0"/>
              </a:rPr>
              <a:t>e </a:t>
            </a:r>
            <a:r>
              <a:rPr lang="pt-PT" sz="1200" dirty="0" err="1">
                <a:latin typeface="Arial" panose="020B0604020202020204" pitchFamily="34" charset="0"/>
                <a:cs typeface="Arial" panose="020B0604020202020204" pitchFamily="34" charset="0"/>
              </a:rPr>
              <a:t>Twitter</a:t>
            </a:r>
            <a:r>
              <a:rPr lang="pt-PT" sz="1200" dirty="0">
                <a:latin typeface="Arial" panose="020B0604020202020204" pitchFamily="34" charset="0"/>
                <a:cs typeface="Arial" panose="020B0604020202020204" pitchFamily="34" charset="0"/>
              </a:rPr>
              <a:t>. </a:t>
            </a:r>
            <a:endParaRPr lang="pt-PT" sz="1200" dirty="0" smtClean="0">
              <a:latin typeface="Arial" panose="020B0604020202020204" pitchFamily="34" charset="0"/>
              <a:cs typeface="Arial" panose="020B0604020202020204" pitchFamily="34" charset="0"/>
            </a:endParaRPr>
          </a:p>
          <a:p>
            <a:endParaRPr lang="pt-PT" sz="1200" dirty="0" smtClean="0">
              <a:latin typeface="Arial" panose="020B0604020202020204" pitchFamily="34" charset="0"/>
              <a:cs typeface="Arial" panose="020B0604020202020204" pitchFamily="34" charset="0"/>
            </a:endParaRPr>
          </a:p>
          <a:p>
            <a:r>
              <a:rPr lang="pt-PT" sz="1200" b="1" dirty="0" smtClean="0">
                <a:latin typeface="Arial" panose="020B0604020202020204" pitchFamily="34" charset="0"/>
                <a:cs typeface="Arial" panose="020B0604020202020204" pitchFamily="34" charset="0"/>
              </a:rPr>
              <a:t>COMO</a:t>
            </a:r>
            <a:r>
              <a:rPr lang="pt-PT" sz="1200" b="1" dirty="0">
                <a:latin typeface="Arial" panose="020B0604020202020204" pitchFamily="34" charset="0"/>
                <a:cs typeface="Arial" panose="020B0604020202020204" pitchFamily="34" charset="0"/>
              </a:rPr>
              <a:t>? </a:t>
            </a:r>
            <a:r>
              <a:rPr lang="pt-PT" sz="1200" dirty="0">
                <a:latin typeface="Arial" panose="020B0604020202020204" pitchFamily="34" charset="0"/>
                <a:cs typeface="Arial" panose="020B0604020202020204" pitchFamily="34" charset="0"/>
              </a:rPr>
              <a:t>Divulgação de notícias e informações relevantes sobre a Autoridade de Gestão e os fundos europeus, bem como de comunicados escritos por parceiros e entidades governamentais. </a:t>
            </a:r>
            <a:endParaRPr lang="pt-PT" sz="1200" dirty="0" smtClean="0">
              <a:latin typeface="Arial" panose="020B0604020202020204" pitchFamily="34" charset="0"/>
              <a:cs typeface="Arial" panose="020B0604020202020204" pitchFamily="34" charset="0"/>
            </a:endParaRPr>
          </a:p>
          <a:p>
            <a:r>
              <a:rPr lang="pt-PT" sz="1200" b="1" dirty="0" smtClean="0">
                <a:latin typeface="Arial" panose="020B0604020202020204" pitchFamily="34" charset="0"/>
                <a:cs typeface="Arial" panose="020B0604020202020204" pitchFamily="34" charset="0"/>
              </a:rPr>
              <a:t>PORQUÊ</a:t>
            </a:r>
            <a:r>
              <a:rPr lang="pt-PT" sz="1200" b="1" dirty="0">
                <a:latin typeface="Arial" panose="020B0604020202020204" pitchFamily="34" charset="0"/>
                <a:cs typeface="Arial" panose="020B0604020202020204" pitchFamily="34" charset="0"/>
              </a:rPr>
              <a:t>? </a:t>
            </a:r>
            <a:endParaRPr lang="pt-PT" sz="1200" b="1" dirty="0" smtClean="0">
              <a:latin typeface="Arial" panose="020B0604020202020204" pitchFamily="34" charset="0"/>
              <a:cs typeface="Arial" panose="020B0604020202020204" pitchFamily="34" charset="0"/>
            </a:endParaRPr>
          </a:p>
          <a:p>
            <a:r>
              <a:rPr lang="pt-PT" sz="1200" dirty="0" smtClean="0">
                <a:latin typeface="Arial" panose="020B0604020202020204" pitchFamily="34" charset="0"/>
                <a:cs typeface="Arial" panose="020B0604020202020204" pitchFamily="34" charset="0"/>
              </a:rPr>
              <a:t>Além </a:t>
            </a:r>
            <a:r>
              <a:rPr lang="pt-PT" sz="1200" dirty="0">
                <a:latin typeface="Arial" panose="020B0604020202020204" pitchFamily="34" charset="0"/>
                <a:cs typeface="Arial" panose="020B0604020202020204" pitchFamily="34" charset="0"/>
              </a:rPr>
              <a:t>de manter as pessoas informadas, a partilha de informação através de links promove tráfego para o website e orienta o utilizador que quer saber mais para páginas que fornecem mais detalhes. </a:t>
            </a:r>
            <a:endParaRPr lang="pt-PT" sz="1200" dirty="0" smtClean="0">
              <a:latin typeface="Arial" panose="020B0604020202020204" pitchFamily="34" charset="0"/>
              <a:cs typeface="Arial" panose="020B0604020202020204" pitchFamily="34" charset="0"/>
            </a:endParaRPr>
          </a:p>
          <a:p>
            <a:r>
              <a:rPr lang="pt-PT" sz="1200" b="1" dirty="0" smtClean="0">
                <a:latin typeface="Arial" panose="020B0604020202020204" pitchFamily="34" charset="0"/>
                <a:cs typeface="Arial" panose="020B0604020202020204" pitchFamily="34" charset="0"/>
              </a:rPr>
              <a:t>QUEM </a:t>
            </a:r>
            <a:r>
              <a:rPr lang="pt-PT" sz="1200" b="1" dirty="0">
                <a:latin typeface="Arial" panose="020B0604020202020204" pitchFamily="34" charset="0"/>
                <a:cs typeface="Arial" panose="020B0604020202020204" pitchFamily="34" charset="0"/>
              </a:rPr>
              <a:t>VAMOS IMPACTAR? </a:t>
            </a:r>
            <a:r>
              <a:rPr lang="pt-PT" sz="1200" dirty="0">
                <a:latin typeface="Arial" panose="020B0604020202020204" pitchFamily="34" charset="0"/>
                <a:cs typeface="Arial" panose="020B0604020202020204" pitchFamily="34" charset="0"/>
              </a:rPr>
              <a:t>Sociedade civil, entidades governamentais, meios de comunicação social, decisores políticos e parceiros.</a:t>
            </a:r>
          </a:p>
          <a:p>
            <a:r>
              <a:rPr lang="pt-PT" sz="1200" b="1" dirty="0" smtClean="0">
                <a:solidFill>
                  <a:srgbClr val="92D050"/>
                </a:solidFill>
                <a:latin typeface="Arial" panose="020B0604020202020204" pitchFamily="34" charset="0"/>
                <a:cs typeface="Arial" panose="020B0604020202020204" pitchFamily="34" charset="0"/>
              </a:rPr>
              <a:t>VÍDEOS</a:t>
            </a:r>
          </a:p>
          <a:p>
            <a:r>
              <a:rPr lang="pt-PT" sz="1200" b="1" dirty="0" smtClean="0">
                <a:latin typeface="Arial" panose="020B0604020202020204" pitchFamily="34" charset="0"/>
                <a:cs typeface="Arial" panose="020B0604020202020204" pitchFamily="34" charset="0"/>
              </a:rPr>
              <a:t>ONDE</a:t>
            </a:r>
            <a:r>
              <a:rPr lang="pt-PT" sz="1200" b="1" dirty="0">
                <a:latin typeface="Arial" panose="020B0604020202020204" pitchFamily="34" charset="0"/>
                <a:cs typeface="Arial" panose="020B0604020202020204" pitchFamily="34" charset="0"/>
              </a:rPr>
              <a:t>? </a:t>
            </a:r>
            <a:endParaRPr lang="pt-PT" sz="1200" b="1" dirty="0" smtClean="0">
              <a:latin typeface="Arial" panose="020B0604020202020204" pitchFamily="34" charset="0"/>
              <a:cs typeface="Arial" panose="020B0604020202020204" pitchFamily="34" charset="0"/>
            </a:endParaRPr>
          </a:p>
          <a:p>
            <a:r>
              <a:rPr lang="pt-PT" sz="1200" dirty="0" smtClean="0">
                <a:latin typeface="Arial" panose="020B0604020202020204" pitchFamily="34" charset="0"/>
                <a:cs typeface="Arial" panose="020B0604020202020204" pitchFamily="34" charset="0"/>
              </a:rPr>
              <a:t>YouTube </a:t>
            </a:r>
          </a:p>
          <a:p>
            <a:r>
              <a:rPr lang="pt-PT" sz="1200" b="1" dirty="0" smtClean="0">
                <a:latin typeface="Arial" panose="020B0604020202020204" pitchFamily="34" charset="0"/>
                <a:cs typeface="Arial" panose="020B0604020202020204" pitchFamily="34" charset="0"/>
              </a:rPr>
              <a:t>COMO</a:t>
            </a:r>
            <a:r>
              <a:rPr lang="pt-PT" sz="1200" b="1" dirty="0">
                <a:latin typeface="Arial" panose="020B0604020202020204" pitchFamily="34" charset="0"/>
                <a:cs typeface="Arial" panose="020B0604020202020204" pitchFamily="34" charset="0"/>
              </a:rPr>
              <a:t>? </a:t>
            </a:r>
            <a:endParaRPr lang="pt-PT" sz="1200" b="1" dirty="0" smtClean="0">
              <a:latin typeface="Arial" panose="020B0604020202020204" pitchFamily="34" charset="0"/>
              <a:cs typeface="Arial" panose="020B0604020202020204" pitchFamily="34" charset="0"/>
            </a:endParaRPr>
          </a:p>
          <a:p>
            <a:r>
              <a:rPr lang="pt-PT" sz="1200" dirty="0" smtClean="0">
                <a:latin typeface="Arial" panose="020B0604020202020204" pitchFamily="34" charset="0"/>
                <a:cs typeface="Arial" panose="020B0604020202020204" pitchFamily="34" charset="0"/>
              </a:rPr>
              <a:t>Divulgação </a:t>
            </a:r>
            <a:r>
              <a:rPr lang="pt-PT" sz="1200" dirty="0">
                <a:latin typeface="Arial" panose="020B0604020202020204" pitchFamily="34" charset="0"/>
                <a:cs typeface="Arial" panose="020B0604020202020204" pitchFamily="34" charset="0"/>
              </a:rPr>
              <a:t>de vídeos institucionais, conferências, entrevistas, reportagens, eventos, </a:t>
            </a:r>
            <a:r>
              <a:rPr lang="pt-PT" sz="1200" dirty="0" err="1">
                <a:latin typeface="Arial" panose="020B0604020202020204" pitchFamily="34" charset="0"/>
                <a:cs typeface="Arial" panose="020B0604020202020204" pitchFamily="34" charset="0"/>
              </a:rPr>
              <a:t>webinares</a:t>
            </a:r>
            <a:r>
              <a:rPr lang="pt-PT" sz="1200" dirty="0">
                <a:latin typeface="Arial" panose="020B0604020202020204" pitchFamily="34" charset="0"/>
                <a:cs typeface="Arial" panose="020B0604020202020204" pitchFamily="34" charset="0"/>
              </a:rPr>
              <a:t> e outros projetos que se justifiquem</a:t>
            </a:r>
            <a:r>
              <a:rPr lang="pt-PT" sz="1200" dirty="0" smtClean="0">
                <a:latin typeface="Arial" panose="020B0604020202020204" pitchFamily="34" charset="0"/>
                <a:cs typeface="Arial" panose="020B0604020202020204" pitchFamily="34" charset="0"/>
              </a:rPr>
              <a:t>. </a:t>
            </a:r>
            <a:r>
              <a:rPr lang="pt-PT" sz="1200" b="1" dirty="0">
                <a:latin typeface="Arial" panose="020B0604020202020204" pitchFamily="34" charset="0"/>
                <a:cs typeface="Arial" panose="020B0604020202020204" pitchFamily="34" charset="0"/>
              </a:rPr>
              <a:t>PORQUÊ? </a:t>
            </a:r>
            <a:endParaRPr lang="pt-PT" sz="1200" b="1" dirty="0" smtClean="0">
              <a:latin typeface="Arial" panose="020B0604020202020204" pitchFamily="34" charset="0"/>
              <a:cs typeface="Arial" panose="020B0604020202020204" pitchFamily="34" charset="0"/>
            </a:endParaRPr>
          </a:p>
          <a:p>
            <a:r>
              <a:rPr lang="pt-PT" sz="1200" dirty="0" smtClean="0">
                <a:latin typeface="Arial" panose="020B0604020202020204" pitchFamily="34" charset="0"/>
                <a:cs typeface="Arial" panose="020B0604020202020204" pitchFamily="34" charset="0"/>
              </a:rPr>
              <a:t>É </a:t>
            </a:r>
            <a:r>
              <a:rPr lang="pt-PT" sz="1200" dirty="0">
                <a:latin typeface="Arial" panose="020B0604020202020204" pitchFamily="34" charset="0"/>
                <a:cs typeface="Arial" panose="020B0604020202020204" pitchFamily="34" charset="0"/>
              </a:rPr>
              <a:t>uma excelente plataforma de comunicação direta e apelativa que permite funcionar como arquivo audiovisual de todas as publicações neste formato</a:t>
            </a:r>
            <a:r>
              <a:rPr lang="pt-PT" sz="1200" dirty="0" smtClean="0">
                <a:latin typeface="Arial" panose="020B0604020202020204" pitchFamily="34" charset="0"/>
                <a:cs typeface="Arial" panose="020B0604020202020204" pitchFamily="34" charset="0"/>
              </a:rPr>
              <a:t>.</a:t>
            </a:r>
          </a:p>
          <a:p>
            <a:r>
              <a:rPr lang="pt-PT" sz="1200" dirty="0" smtClean="0">
                <a:latin typeface="Arial" panose="020B0604020202020204" pitchFamily="34" charset="0"/>
                <a:cs typeface="Arial" panose="020B0604020202020204" pitchFamily="34" charset="0"/>
              </a:rPr>
              <a:t>QUEM </a:t>
            </a:r>
            <a:r>
              <a:rPr lang="pt-PT" sz="1200" dirty="0">
                <a:latin typeface="Arial" panose="020B0604020202020204" pitchFamily="34" charset="0"/>
                <a:cs typeface="Arial" panose="020B0604020202020204" pitchFamily="34" charset="0"/>
              </a:rPr>
              <a:t>VAMOS IMPACTAR? </a:t>
            </a:r>
            <a:endParaRPr lang="pt-PT" sz="1200" dirty="0" smtClean="0">
              <a:latin typeface="Arial" panose="020B0604020202020204" pitchFamily="34" charset="0"/>
              <a:cs typeface="Arial" panose="020B0604020202020204" pitchFamily="34" charset="0"/>
            </a:endParaRPr>
          </a:p>
          <a:p>
            <a:r>
              <a:rPr lang="pt-PT" sz="1200" dirty="0" smtClean="0">
                <a:latin typeface="Arial" panose="020B0604020202020204" pitchFamily="34" charset="0"/>
                <a:cs typeface="Arial" panose="020B0604020202020204" pitchFamily="34" charset="0"/>
              </a:rPr>
              <a:t>Público </a:t>
            </a:r>
            <a:r>
              <a:rPr lang="pt-PT" sz="1200" dirty="0">
                <a:latin typeface="Arial" panose="020B0604020202020204" pitchFamily="34" charset="0"/>
                <a:cs typeface="Arial" panose="020B0604020202020204" pitchFamily="34" charset="0"/>
              </a:rPr>
              <a:t>em geral.</a:t>
            </a:r>
          </a:p>
        </p:txBody>
      </p:sp>
      <p:pic>
        <p:nvPicPr>
          <p:cNvPr id="6" name="Imagem 5"/>
          <p:cNvPicPr>
            <a:picLocks noChangeAspect="1"/>
          </p:cNvPicPr>
          <p:nvPr/>
        </p:nvPicPr>
        <p:blipFill>
          <a:blip r:embed="rId2"/>
          <a:stretch>
            <a:fillRect/>
          </a:stretch>
        </p:blipFill>
        <p:spPr>
          <a:xfrm>
            <a:off x="9178332" y="1497842"/>
            <a:ext cx="2733675" cy="2743200"/>
          </a:xfrm>
          <a:prstGeom prst="rect">
            <a:avLst/>
          </a:prstGeom>
        </p:spPr>
      </p:pic>
      <p:pic>
        <p:nvPicPr>
          <p:cNvPr id="2" name="Imagem 1"/>
          <p:cNvPicPr>
            <a:picLocks noChangeAspect="1"/>
          </p:cNvPicPr>
          <p:nvPr/>
        </p:nvPicPr>
        <p:blipFill>
          <a:blip r:embed="rId3"/>
          <a:stretch>
            <a:fillRect/>
          </a:stretch>
        </p:blipFill>
        <p:spPr>
          <a:xfrm>
            <a:off x="9459987" y="394000"/>
            <a:ext cx="2170364" cy="256054"/>
          </a:xfrm>
          <a:prstGeom prst="rect">
            <a:avLst/>
          </a:prstGeom>
        </p:spPr>
      </p:pic>
    </p:spTree>
    <p:extLst>
      <p:ext uri="{BB962C8B-B14F-4D97-AF65-F5344CB8AC3E}">
        <p14:creationId xmlns:p14="http://schemas.microsoft.com/office/powerpoint/2010/main" val="305790660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6"/>
            <a:ext cx="4225119" cy="603866"/>
          </a:xfrm>
        </p:spPr>
        <p:txBody>
          <a:bodyPr>
            <a:normAutofit fontScale="90000"/>
          </a:bodyPr>
          <a:lstStyle/>
          <a:p>
            <a:r>
              <a:rPr lang="pt-PT" dirty="0" smtClean="0"/>
              <a:t>.</a:t>
            </a:r>
            <a:r>
              <a:rPr lang="pt-PT" sz="2000" dirty="0" smtClean="0">
                <a:latin typeface="Arial" panose="020B0604020202020204" pitchFamily="34" charset="0"/>
                <a:cs typeface="Arial" panose="020B0604020202020204" pitchFamily="34" charset="0"/>
              </a:rPr>
              <a:t>3 </a:t>
            </a:r>
            <a:r>
              <a:rPr lang="pt-PT" sz="2000" dirty="0" smtClean="0">
                <a:solidFill>
                  <a:srgbClr val="92D050"/>
                </a:solidFill>
                <a:latin typeface="Arial" panose="020B0604020202020204" pitchFamily="34" charset="0"/>
                <a:cs typeface="Arial" panose="020B0604020202020204" pitchFamily="34" charset="0"/>
              </a:rPr>
              <a:t>ESTRATÉGIA DE COMUNICAÇÃO</a:t>
            </a:r>
            <a:endParaRPr lang="pt-PT" sz="2000" dirty="0">
              <a:solidFill>
                <a:srgbClr val="92D050"/>
              </a:solidFill>
              <a:latin typeface="Arial" panose="020B0604020202020204" pitchFamily="34" charset="0"/>
              <a:cs typeface="Arial" panose="020B0604020202020204" pitchFamily="34" charset="0"/>
            </a:endParaRPr>
          </a:p>
        </p:txBody>
      </p:sp>
      <p:sp>
        <p:nvSpPr>
          <p:cNvPr id="3" name="Marcador de Posição de Conteúdo 2"/>
          <p:cNvSpPr>
            <a:spLocks noGrp="1"/>
          </p:cNvSpPr>
          <p:nvPr>
            <p:ph idx="1"/>
          </p:nvPr>
        </p:nvSpPr>
        <p:spPr>
          <a:xfrm>
            <a:off x="838200" y="1201004"/>
            <a:ext cx="4429836" cy="928048"/>
          </a:xfrm>
        </p:spPr>
        <p:txBody>
          <a:bodyPr>
            <a:normAutofit/>
          </a:bodyPr>
          <a:lstStyle/>
          <a:p>
            <a:pPr marL="0" indent="0">
              <a:buNone/>
            </a:pPr>
            <a:r>
              <a:rPr lang="pt-PT" sz="1400" dirty="0" smtClean="0">
                <a:latin typeface="Arial" panose="020B0604020202020204" pitchFamily="34" charset="0"/>
                <a:cs typeface="Arial" panose="020B0604020202020204" pitchFamily="34" charset="0"/>
              </a:rPr>
              <a:t>A estratégia de comunicação é fundamental para compreender quando e onde está o nosso público-alvo. A estratégia apresentada será ajustada sempre que for necessário:</a:t>
            </a:r>
          </a:p>
          <a:p>
            <a:pPr marL="0" indent="0">
              <a:buNone/>
            </a:pPr>
            <a:endParaRPr lang="pt-PT" dirty="0"/>
          </a:p>
        </p:txBody>
      </p:sp>
      <p:pic>
        <p:nvPicPr>
          <p:cNvPr id="5" name="Imagem 4" descr="Uma imagem com texto, captura de ecrã, Tipo de letra, file&#10;&#10;Descrição gerada automaticamente"/>
          <p:cNvPicPr/>
          <p:nvPr/>
        </p:nvPicPr>
        <p:blipFill>
          <a:blip r:embed="rId2">
            <a:extLst>
              <a:ext uri="{28A0092B-C50C-407E-A947-70E740481C1C}">
                <a14:useLocalDpi xmlns:a14="http://schemas.microsoft.com/office/drawing/2010/main" val="0"/>
              </a:ext>
            </a:extLst>
          </a:blip>
          <a:stretch>
            <a:fillRect/>
          </a:stretch>
        </p:blipFill>
        <p:spPr>
          <a:xfrm>
            <a:off x="718573" y="2361064"/>
            <a:ext cx="4859020" cy="1295400"/>
          </a:xfrm>
          <a:prstGeom prst="rect">
            <a:avLst/>
          </a:prstGeom>
        </p:spPr>
      </p:pic>
      <p:sp>
        <p:nvSpPr>
          <p:cNvPr id="6" name="CaixaDeTexto 5"/>
          <p:cNvSpPr txBox="1"/>
          <p:nvPr/>
        </p:nvSpPr>
        <p:spPr>
          <a:xfrm>
            <a:off x="838200" y="3944203"/>
            <a:ext cx="4739393" cy="1754326"/>
          </a:xfrm>
          <a:prstGeom prst="rect">
            <a:avLst/>
          </a:prstGeom>
          <a:noFill/>
        </p:spPr>
        <p:txBody>
          <a:bodyPr wrap="square" rtlCol="0">
            <a:spAutoFit/>
          </a:bodyPr>
          <a:lstStyle/>
          <a:p>
            <a:pPr algn="just"/>
            <a:r>
              <a:rPr lang="pt-PT" sz="1200" dirty="0" smtClean="0">
                <a:latin typeface="Arial" panose="020B0604020202020204" pitchFamily="34" charset="0"/>
                <a:cs typeface="Arial" panose="020B0604020202020204" pitchFamily="34" charset="0"/>
              </a:rPr>
              <a:t>Os conteúdos devem ser filtrados de acordo com a relevância que possam ter para cada rede social. Isto é, nem todas as rubricas fazem sentido para todas as redes.</a:t>
            </a:r>
          </a:p>
          <a:p>
            <a:pPr algn="just"/>
            <a:r>
              <a:rPr lang="pt-PT" sz="1200" dirty="0" smtClean="0">
                <a:latin typeface="Arial" panose="020B0604020202020204" pitchFamily="34" charset="0"/>
                <a:cs typeface="Arial" panose="020B0604020202020204" pitchFamily="34" charset="0"/>
              </a:rPr>
              <a:t>A frequência sugerida trata-se da quantidade mínima de publicações para manter as redes sociais operacionais. Sugerimos publicar às 10H00, pois é uma hora em que este tipo de conteúdo obtém algum </a:t>
            </a:r>
            <a:r>
              <a:rPr lang="pt-PT" sz="1200" dirty="0" err="1" smtClean="0">
                <a:latin typeface="Arial" panose="020B0604020202020204" pitchFamily="34" charset="0"/>
                <a:cs typeface="Arial" panose="020B0604020202020204" pitchFamily="34" charset="0"/>
              </a:rPr>
              <a:t>engagment</a:t>
            </a:r>
            <a:r>
              <a:rPr lang="pt-PT" sz="1200" dirty="0" smtClean="0">
                <a:latin typeface="Arial" panose="020B0604020202020204" pitchFamily="34" charset="0"/>
                <a:cs typeface="Arial" panose="020B0604020202020204" pitchFamily="34" charset="0"/>
              </a:rPr>
              <a:t>. </a:t>
            </a:r>
          </a:p>
          <a:p>
            <a:pPr algn="just"/>
            <a:r>
              <a:rPr lang="pt-PT" sz="1200" dirty="0" smtClean="0">
                <a:latin typeface="Arial" panose="020B0604020202020204" pitchFamily="34" charset="0"/>
                <a:cs typeface="Arial" panose="020B0604020202020204" pitchFamily="34" charset="0"/>
              </a:rPr>
              <a:t>Após algum tempo, é possível reajustar a estratégia de acordo com os resultados obtidos.</a:t>
            </a:r>
            <a:endParaRPr lang="pt-PT" sz="1200" dirty="0">
              <a:latin typeface="Arial" panose="020B0604020202020204" pitchFamily="34" charset="0"/>
              <a:cs typeface="Arial" panose="020B0604020202020204" pitchFamily="34" charset="0"/>
            </a:endParaRPr>
          </a:p>
        </p:txBody>
      </p:sp>
      <p:sp>
        <p:nvSpPr>
          <p:cNvPr id="7" name="CaixaDeTexto 6"/>
          <p:cNvSpPr txBox="1"/>
          <p:nvPr/>
        </p:nvSpPr>
        <p:spPr>
          <a:xfrm>
            <a:off x="6701051" y="818866"/>
            <a:ext cx="4831307" cy="3046988"/>
          </a:xfrm>
          <a:prstGeom prst="rect">
            <a:avLst/>
          </a:prstGeom>
          <a:noFill/>
        </p:spPr>
        <p:txBody>
          <a:bodyPr wrap="square" rtlCol="0">
            <a:spAutoFit/>
          </a:bodyPr>
          <a:lstStyle/>
          <a:p>
            <a:r>
              <a:rPr lang="pt-PT" sz="1200" dirty="0" smtClean="0">
                <a:latin typeface="Arial" panose="020B0604020202020204" pitchFamily="34" charset="0"/>
                <a:cs typeface="Arial" panose="020B0604020202020204" pitchFamily="34" charset="0"/>
              </a:rPr>
              <a:t>.4 </a:t>
            </a:r>
            <a:r>
              <a:rPr lang="pt-PT" sz="1200" b="1" dirty="0" smtClean="0">
                <a:solidFill>
                  <a:srgbClr val="92D050"/>
                </a:solidFill>
                <a:latin typeface="Arial" panose="020B0604020202020204" pitchFamily="34" charset="0"/>
                <a:cs typeface="Arial" panose="020B0604020202020204" pitchFamily="34" charset="0"/>
              </a:rPr>
              <a:t>TOM DA COMUNICAÇÃO</a:t>
            </a:r>
          </a:p>
          <a:p>
            <a:endParaRPr lang="pt-PT" sz="1200" b="1" dirty="0" smtClean="0">
              <a:solidFill>
                <a:srgbClr val="92D050"/>
              </a:solidFill>
              <a:latin typeface="Arial" panose="020B0604020202020204" pitchFamily="34" charset="0"/>
              <a:cs typeface="Arial" panose="020B0604020202020204" pitchFamily="34" charset="0"/>
            </a:endParaRPr>
          </a:p>
          <a:p>
            <a:r>
              <a:rPr lang="pt-PT" sz="1200" b="1" dirty="0" smtClean="0">
                <a:latin typeface="Arial" panose="020B0604020202020204" pitchFamily="34" charset="0"/>
                <a:cs typeface="Arial" panose="020B0604020202020204" pitchFamily="34" charset="0"/>
              </a:rPr>
              <a:t>COMUNICAÇÃO B2B </a:t>
            </a:r>
          </a:p>
          <a:p>
            <a:r>
              <a:rPr lang="pt-PT" sz="1200" dirty="0" smtClean="0">
                <a:latin typeface="Arial" panose="020B0604020202020204" pitchFamily="34" charset="0"/>
                <a:cs typeface="Arial" panose="020B0604020202020204" pitchFamily="34" charset="0"/>
              </a:rPr>
              <a:t>O tipo de linguagem a utilizar deve enquadrar-se com o tipo de público que queremos impactar, logo, sugerimos que a Autoridade de Gestão tenha uma comunicação B2B nas redes sociais.</a:t>
            </a:r>
          </a:p>
          <a:p>
            <a:endParaRPr lang="pt-PT" sz="1200" dirty="0" smtClean="0">
              <a:latin typeface="Arial" panose="020B0604020202020204" pitchFamily="34" charset="0"/>
              <a:cs typeface="Arial" panose="020B0604020202020204" pitchFamily="34" charset="0"/>
            </a:endParaRPr>
          </a:p>
          <a:p>
            <a:r>
              <a:rPr lang="pt-PT" sz="1200" dirty="0" smtClean="0">
                <a:latin typeface="Arial" panose="020B0604020202020204" pitchFamily="34" charset="0"/>
                <a:cs typeface="Arial" panose="020B0604020202020204" pitchFamily="34" charset="0"/>
              </a:rPr>
              <a:t>A comunicação B2B prima por um lado mais formal e institucional, pelo que é importante mantermos presente esse mesmo tom na comunicação. Como tal, todos os conteúdos gráficos e textuais devem ter um caráter mais formal, nunca deixando de ter uma proximidade com o público-alvo.</a:t>
            </a:r>
          </a:p>
          <a:p>
            <a:endParaRPr lang="pt-PT" sz="1200" dirty="0" smtClean="0">
              <a:latin typeface="Arial" panose="020B0604020202020204" pitchFamily="34" charset="0"/>
              <a:cs typeface="Arial" panose="020B0604020202020204" pitchFamily="34" charset="0"/>
            </a:endParaRPr>
          </a:p>
          <a:p>
            <a:r>
              <a:rPr lang="pt-PT" sz="1200" dirty="0" smtClean="0">
                <a:latin typeface="Arial" panose="020B0604020202020204" pitchFamily="34" charset="0"/>
                <a:cs typeface="Arial" panose="020B0604020202020204" pitchFamily="34" charset="0"/>
              </a:rPr>
              <a:t>Os assuntos abordados pela Autoridade de Gestão são de cariz oficial e todos os procedimentos exigem um vocabulário próprio.</a:t>
            </a:r>
          </a:p>
          <a:p>
            <a:r>
              <a:rPr lang="pt-PT" sz="1200" dirty="0" smtClean="0">
                <a:latin typeface="Arial" panose="020B0604020202020204" pitchFamily="34" charset="0"/>
                <a:cs typeface="Arial" panose="020B0604020202020204" pitchFamily="34" charset="0"/>
              </a:rPr>
              <a:t>.</a:t>
            </a:r>
            <a:endParaRPr lang="pt-PT" sz="1200" dirty="0">
              <a:latin typeface="Arial" panose="020B0604020202020204" pitchFamily="34" charset="0"/>
              <a:cs typeface="Arial" panose="020B0604020202020204" pitchFamily="34" charset="0"/>
            </a:endParaRPr>
          </a:p>
        </p:txBody>
      </p:sp>
      <p:pic>
        <p:nvPicPr>
          <p:cNvPr id="8" name="Imagem 7"/>
          <p:cNvPicPr>
            <a:picLocks noChangeAspect="1"/>
          </p:cNvPicPr>
          <p:nvPr/>
        </p:nvPicPr>
        <p:blipFill>
          <a:blip r:embed="rId3"/>
          <a:stretch>
            <a:fillRect/>
          </a:stretch>
        </p:blipFill>
        <p:spPr>
          <a:xfrm>
            <a:off x="9361994" y="539032"/>
            <a:ext cx="2170364" cy="256054"/>
          </a:xfrm>
          <a:prstGeom prst="rect">
            <a:avLst/>
          </a:prstGeom>
        </p:spPr>
      </p:pic>
    </p:spTree>
    <p:extLst>
      <p:ext uri="{BB962C8B-B14F-4D97-AF65-F5344CB8AC3E}">
        <p14:creationId xmlns:p14="http://schemas.microsoft.com/office/powerpoint/2010/main" val="350355223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osição de Conteúdo 2"/>
          <p:cNvSpPr>
            <a:spLocks noGrp="1"/>
          </p:cNvSpPr>
          <p:nvPr>
            <p:ph idx="1"/>
          </p:nvPr>
        </p:nvSpPr>
        <p:spPr>
          <a:xfrm>
            <a:off x="497006" y="818866"/>
            <a:ext cx="5685430" cy="1050877"/>
          </a:xfrm>
        </p:spPr>
        <p:txBody>
          <a:bodyPr>
            <a:normAutofit fontScale="47500" lnSpcReduction="20000"/>
          </a:bodyPr>
          <a:lstStyle/>
          <a:p>
            <a:pPr marL="0" indent="0">
              <a:buNone/>
            </a:pPr>
            <a:r>
              <a:rPr lang="pt-PT" sz="2500" dirty="0" smtClean="0">
                <a:latin typeface="Arial" panose="020B0604020202020204" pitchFamily="34" charset="0"/>
                <a:cs typeface="Arial" panose="020B0604020202020204" pitchFamily="34" charset="0"/>
              </a:rPr>
              <a:t>.5 </a:t>
            </a:r>
            <a:r>
              <a:rPr lang="pt-PT" sz="2500" b="1" dirty="0" smtClean="0">
                <a:solidFill>
                  <a:srgbClr val="92D050"/>
                </a:solidFill>
                <a:latin typeface="Arial" panose="020B0604020202020204" pitchFamily="34" charset="0"/>
                <a:cs typeface="Arial" panose="020B0604020202020204" pitchFamily="34" charset="0"/>
              </a:rPr>
              <a:t>HASHTAGS</a:t>
            </a:r>
          </a:p>
          <a:p>
            <a:pPr marL="0" indent="0">
              <a:buNone/>
            </a:pPr>
            <a:r>
              <a:rPr lang="pt-PT" sz="2500" dirty="0" smtClean="0">
                <a:latin typeface="Arial" panose="020B0604020202020204" pitchFamily="34" charset="0"/>
                <a:cs typeface="Arial" panose="020B0604020202020204" pitchFamily="34" charset="0"/>
              </a:rPr>
              <a:t>Os </a:t>
            </a:r>
            <a:r>
              <a:rPr lang="pt-PT" sz="2500" dirty="0" err="1" smtClean="0">
                <a:latin typeface="Arial" panose="020B0604020202020204" pitchFamily="34" charset="0"/>
                <a:cs typeface="Arial" panose="020B0604020202020204" pitchFamily="34" charset="0"/>
              </a:rPr>
              <a:t>hashtags</a:t>
            </a:r>
            <a:r>
              <a:rPr lang="pt-PT" sz="2500" dirty="0" smtClean="0">
                <a:latin typeface="Arial" panose="020B0604020202020204" pitchFamily="34" charset="0"/>
                <a:cs typeface="Arial" panose="020B0604020202020204" pitchFamily="34" charset="0"/>
              </a:rPr>
              <a:t> permitem-nos chegar a um público-alvo mais vasto nas redes sociais, segmentando em simultâneo as comunidades que queremos impactar. </a:t>
            </a:r>
          </a:p>
          <a:p>
            <a:pPr marL="0" indent="0">
              <a:buNone/>
            </a:pPr>
            <a:r>
              <a:rPr lang="pt-PT" sz="2500" dirty="0" smtClean="0">
                <a:latin typeface="Arial" panose="020B0604020202020204" pitchFamily="34" charset="0"/>
                <a:cs typeface="Arial" panose="020B0604020202020204" pitchFamily="34" charset="0"/>
              </a:rPr>
              <a:t>Sugerimos colocar conjuntos diferentes, com uma média de 10 </a:t>
            </a:r>
            <a:r>
              <a:rPr lang="pt-PT" sz="2500" dirty="0" err="1" smtClean="0">
                <a:latin typeface="Arial" panose="020B0604020202020204" pitchFamily="34" charset="0"/>
                <a:cs typeface="Arial" panose="020B0604020202020204" pitchFamily="34" charset="0"/>
              </a:rPr>
              <a:t>hashtags</a:t>
            </a:r>
            <a:r>
              <a:rPr lang="pt-PT" sz="2500" dirty="0" smtClean="0">
                <a:latin typeface="Arial" panose="020B0604020202020204" pitchFamily="34" charset="0"/>
                <a:cs typeface="Arial" panose="020B0604020202020204" pitchFamily="34" charset="0"/>
              </a:rPr>
              <a:t> por publicação no Instagram.</a:t>
            </a:r>
          </a:p>
          <a:p>
            <a:endParaRPr lang="pt-PT" dirty="0"/>
          </a:p>
        </p:txBody>
      </p:sp>
      <p:sp>
        <p:nvSpPr>
          <p:cNvPr id="6" name="CaixaDeTexto 5"/>
          <p:cNvSpPr txBox="1"/>
          <p:nvPr/>
        </p:nvSpPr>
        <p:spPr>
          <a:xfrm>
            <a:off x="791570" y="4312693"/>
            <a:ext cx="5390866" cy="2292935"/>
          </a:xfrm>
          <a:prstGeom prst="rect">
            <a:avLst/>
          </a:prstGeom>
          <a:noFill/>
        </p:spPr>
        <p:txBody>
          <a:bodyPr wrap="square" rtlCol="0">
            <a:spAutoFit/>
          </a:bodyPr>
          <a:lstStyle/>
          <a:p>
            <a:r>
              <a:rPr lang="pt-PT" sz="1100" dirty="0" smtClean="0">
                <a:latin typeface="Arial" panose="020B0604020202020204" pitchFamily="34" charset="0"/>
                <a:cs typeface="Arial" panose="020B0604020202020204" pitchFamily="34" charset="0"/>
              </a:rPr>
              <a:t>.6 </a:t>
            </a:r>
            <a:r>
              <a:rPr lang="pt-PT" sz="1100" b="1" dirty="0" smtClean="0">
                <a:solidFill>
                  <a:srgbClr val="92D050"/>
                </a:solidFill>
                <a:latin typeface="Arial" panose="020B0604020202020204" pitchFamily="34" charset="0"/>
                <a:cs typeface="Arial" panose="020B0604020202020204" pitchFamily="34" charset="0"/>
              </a:rPr>
              <a:t>MONITORIZAÇÃO E AVALIAÇÃO DE RESULTADOS</a:t>
            </a:r>
          </a:p>
          <a:p>
            <a:r>
              <a:rPr lang="pt-PT" sz="1100" b="1" dirty="0" smtClean="0">
                <a:solidFill>
                  <a:srgbClr val="92D050"/>
                </a:solidFill>
                <a:latin typeface="Arial" panose="020B0604020202020204" pitchFamily="34" charset="0"/>
                <a:cs typeface="Arial" panose="020B0604020202020204" pitchFamily="34" charset="0"/>
              </a:rPr>
              <a:t>WEBSITE</a:t>
            </a:r>
          </a:p>
          <a:p>
            <a:r>
              <a:rPr lang="pt-PT" sz="1100" b="1" dirty="0" smtClean="0">
                <a:latin typeface="Arial" panose="020B0604020202020204" pitchFamily="34" charset="0"/>
                <a:cs typeface="Arial" panose="020B0604020202020204" pitchFamily="34" charset="0"/>
              </a:rPr>
              <a:t>VISITANTES NOVOS, ÚNICOS E REPETIDOS</a:t>
            </a:r>
          </a:p>
          <a:p>
            <a:r>
              <a:rPr lang="pt-PT" sz="1100" dirty="0" smtClean="0">
                <a:latin typeface="Arial" panose="020B0604020202020204" pitchFamily="34" charset="0"/>
                <a:cs typeface="Arial" panose="020B0604020202020204" pitchFamily="34" charset="0"/>
              </a:rPr>
              <a:t>Permite-nos avaliar o crescimento da presença online, nomeadamente, do website.</a:t>
            </a:r>
          </a:p>
          <a:p>
            <a:r>
              <a:rPr lang="pt-PT" sz="1100" b="1" dirty="0" smtClean="0">
                <a:latin typeface="Arial" panose="020B0604020202020204" pitchFamily="34" charset="0"/>
                <a:cs typeface="Arial" panose="020B0604020202020204" pitchFamily="34" charset="0"/>
              </a:rPr>
              <a:t>FONTES DE TRÁFEGO </a:t>
            </a:r>
            <a:r>
              <a:rPr lang="pt-PT" sz="1100" dirty="0" smtClean="0">
                <a:latin typeface="Arial" panose="020B0604020202020204" pitchFamily="34" charset="0"/>
                <a:cs typeface="Arial" panose="020B0604020202020204" pitchFamily="34" charset="0"/>
              </a:rPr>
              <a:t>Indica-nos a proveniência do nosso tráfego e o peso relativo de cada fonte, permitindo explorar oportunidades de melhoria.</a:t>
            </a:r>
          </a:p>
          <a:p>
            <a:r>
              <a:rPr lang="pt-PT" sz="1100" b="1" dirty="0" smtClean="0">
                <a:latin typeface="Arial" panose="020B0604020202020204" pitchFamily="34" charset="0"/>
                <a:cs typeface="Arial" panose="020B0604020202020204" pitchFamily="34" charset="0"/>
              </a:rPr>
              <a:t>TAXA DE REJEIÇÃO</a:t>
            </a:r>
          </a:p>
          <a:p>
            <a:r>
              <a:rPr lang="pt-PT" sz="1100" b="1" dirty="0" smtClean="0">
                <a:latin typeface="Arial" panose="020B0604020202020204" pitchFamily="34" charset="0"/>
                <a:cs typeface="Arial" panose="020B0604020202020204" pitchFamily="34" charset="0"/>
              </a:rPr>
              <a:t> </a:t>
            </a:r>
            <a:r>
              <a:rPr lang="pt-PT" sz="1100" dirty="0" smtClean="0">
                <a:latin typeface="Arial" panose="020B0604020202020204" pitchFamily="34" charset="0"/>
                <a:cs typeface="Arial" panose="020B0604020202020204" pitchFamily="34" charset="0"/>
              </a:rPr>
              <a:t>Corresponde ao rácio entre o número total de visitantes e número de visitantes que saíram da página sem interagirem ou visitarem outras páginas.</a:t>
            </a:r>
          </a:p>
          <a:p>
            <a:r>
              <a:rPr lang="pt-PT" sz="1100" b="1" dirty="0" smtClean="0">
                <a:latin typeface="Arial" panose="020B0604020202020204" pitchFamily="34" charset="0"/>
                <a:cs typeface="Arial" panose="020B0604020202020204" pitchFamily="34" charset="0"/>
              </a:rPr>
              <a:t>PÁGINAS VISITADAS</a:t>
            </a:r>
          </a:p>
          <a:p>
            <a:r>
              <a:rPr lang="pt-PT" sz="1100" b="1" dirty="0" smtClean="0">
                <a:latin typeface="Arial" panose="020B0604020202020204" pitchFamily="34" charset="0"/>
                <a:cs typeface="Arial" panose="020B0604020202020204" pitchFamily="34" charset="0"/>
              </a:rPr>
              <a:t> </a:t>
            </a:r>
            <a:r>
              <a:rPr lang="pt-PT" sz="1100" dirty="0" smtClean="0">
                <a:latin typeface="Arial" panose="020B0604020202020204" pitchFamily="34" charset="0"/>
                <a:cs typeface="Arial" panose="020B0604020202020204" pitchFamily="34" charset="0"/>
              </a:rPr>
              <a:t>Número de visitas que determinada página tem. É uma métrica cuja interpretação está dependente do contexto de análise e que permite perceber e comparar o desempenho entre páginas.</a:t>
            </a:r>
            <a:endParaRPr lang="pt-PT" sz="1100" dirty="0">
              <a:latin typeface="Arial" panose="020B0604020202020204" pitchFamily="34" charset="0"/>
              <a:cs typeface="Arial" panose="020B0604020202020204" pitchFamily="34" charset="0"/>
            </a:endParaRPr>
          </a:p>
        </p:txBody>
      </p:sp>
      <p:sp>
        <p:nvSpPr>
          <p:cNvPr id="7" name="CaixaDeTexto 6"/>
          <p:cNvSpPr txBox="1"/>
          <p:nvPr/>
        </p:nvSpPr>
        <p:spPr>
          <a:xfrm>
            <a:off x="7219667" y="4312693"/>
            <a:ext cx="4640238" cy="2123658"/>
          </a:xfrm>
          <a:prstGeom prst="rect">
            <a:avLst/>
          </a:prstGeom>
          <a:noFill/>
        </p:spPr>
        <p:txBody>
          <a:bodyPr wrap="square" rtlCol="0">
            <a:spAutoFit/>
          </a:bodyPr>
          <a:lstStyle/>
          <a:p>
            <a:r>
              <a:rPr lang="pt-PT" sz="1200" b="1" dirty="0" smtClean="0">
                <a:latin typeface="Arial" panose="020B0604020202020204" pitchFamily="34" charset="0"/>
                <a:cs typeface="Arial" panose="020B0604020202020204" pitchFamily="34" charset="0"/>
              </a:rPr>
              <a:t>TEMPO MÉDIO POR PÁGINA</a:t>
            </a:r>
          </a:p>
          <a:p>
            <a:r>
              <a:rPr lang="pt-PT" sz="1200" dirty="0" smtClean="0">
                <a:latin typeface="Arial" panose="020B0604020202020204" pitchFamily="34" charset="0"/>
                <a:cs typeface="Arial" panose="020B0604020202020204" pitchFamily="34" charset="0"/>
              </a:rPr>
              <a:t>Corresponde ao tempo médio que os visitantes passam em cada uma das páginas. Constitui um indicador da qualidade do conteúdo e da capacidade de atrair visitantes “qualificados” que valorizem a informação disponibilizada. </a:t>
            </a:r>
          </a:p>
          <a:p>
            <a:r>
              <a:rPr lang="pt-PT" sz="1200" b="1" dirty="0" smtClean="0">
                <a:latin typeface="Arial" panose="020B0604020202020204" pitchFamily="34" charset="0"/>
                <a:cs typeface="Arial" panose="020B0604020202020204" pitchFamily="34" charset="0"/>
              </a:rPr>
              <a:t>TEMPO MÉDIO DE DURAÇÃO DA SESSÃO </a:t>
            </a:r>
          </a:p>
          <a:p>
            <a:r>
              <a:rPr lang="pt-PT" sz="1200" dirty="0" smtClean="0">
                <a:latin typeface="Arial" panose="020B0604020202020204" pitchFamily="34" charset="0"/>
                <a:cs typeface="Arial" panose="020B0604020202020204" pitchFamily="34" charset="0"/>
              </a:rPr>
              <a:t>Fornece informação sobre o tempo médio que um visitante passa no site a interagir com os diversos conteúdos.</a:t>
            </a:r>
          </a:p>
          <a:p>
            <a:r>
              <a:rPr lang="pt-PT" sz="1200" b="1" dirty="0" smtClean="0">
                <a:latin typeface="Arial" panose="020B0604020202020204" pitchFamily="34" charset="0"/>
                <a:cs typeface="Arial" panose="020B0604020202020204" pitchFamily="34" charset="0"/>
              </a:rPr>
              <a:t>NÚMERO MÉDIO DE PÁGINAS VISITADAS POR SESSÃO </a:t>
            </a:r>
            <a:r>
              <a:rPr lang="pt-PT" sz="1200" dirty="0" smtClean="0">
                <a:latin typeface="Arial" panose="020B0604020202020204" pitchFamily="34" charset="0"/>
                <a:cs typeface="Arial" panose="020B0604020202020204" pitchFamily="34" charset="0"/>
              </a:rPr>
              <a:t>Revela dados sobre o tipo de utilização que é feita no site durante o tempo de permanência do visitante.</a:t>
            </a:r>
            <a:endParaRPr lang="pt-PT" sz="1200" dirty="0">
              <a:latin typeface="Arial" panose="020B0604020202020204" pitchFamily="34" charset="0"/>
              <a:cs typeface="Arial" panose="020B0604020202020204" pitchFamily="34" charset="0"/>
            </a:endParaRPr>
          </a:p>
        </p:txBody>
      </p:sp>
      <p:sp>
        <p:nvSpPr>
          <p:cNvPr id="14" name="CaixaDeTexto 13"/>
          <p:cNvSpPr txBox="1"/>
          <p:nvPr/>
        </p:nvSpPr>
        <p:spPr>
          <a:xfrm>
            <a:off x="1023799" y="2267586"/>
            <a:ext cx="1603287" cy="1661993"/>
          </a:xfrm>
          <a:prstGeom prst="rect">
            <a:avLst/>
          </a:prstGeom>
          <a:noFill/>
        </p:spPr>
        <p:txBody>
          <a:bodyPr wrap="square" rtlCol="0">
            <a:spAutoFit/>
          </a:bodyPr>
          <a:lstStyle/>
          <a:p>
            <a:r>
              <a:rPr lang="pt-PT" sz="1200" dirty="0" smtClean="0">
                <a:latin typeface="Arial" panose="020B0604020202020204" pitchFamily="34" charset="0"/>
                <a:cs typeface="Arial" panose="020B0604020202020204" pitchFamily="34" charset="0"/>
              </a:rPr>
              <a:t>GERAIS:</a:t>
            </a:r>
          </a:p>
          <a:p>
            <a:r>
              <a:rPr lang="pt-PT" sz="1200" dirty="0" smtClean="0">
                <a:latin typeface="Arial" panose="020B0604020202020204" pitchFamily="34" charset="0"/>
                <a:cs typeface="Arial" panose="020B0604020202020204" pitchFamily="34" charset="0"/>
              </a:rPr>
              <a:t>#Portugal                                     </a:t>
            </a:r>
          </a:p>
          <a:p>
            <a:r>
              <a:rPr lang="pt-PT" sz="1200" dirty="0" smtClean="0">
                <a:latin typeface="Arial" panose="020B0604020202020204" pitchFamily="34" charset="0"/>
                <a:cs typeface="Arial" panose="020B0604020202020204" pitchFamily="34" charset="0"/>
              </a:rPr>
              <a:t>#Política </a:t>
            </a:r>
          </a:p>
          <a:p>
            <a:r>
              <a:rPr lang="pt-PT" sz="1200" dirty="0" smtClean="0">
                <a:latin typeface="Arial" panose="020B0604020202020204" pitchFamily="34" charset="0"/>
                <a:cs typeface="Arial" panose="020B0604020202020204" pitchFamily="34" charset="0"/>
              </a:rPr>
              <a:t>#Segurança</a:t>
            </a:r>
          </a:p>
          <a:p>
            <a:r>
              <a:rPr lang="pt-PT" sz="1200" dirty="0" smtClean="0">
                <a:latin typeface="Arial" panose="020B0604020202020204" pitchFamily="34" charset="0"/>
                <a:cs typeface="Arial" panose="020B0604020202020204" pitchFamily="34" charset="0"/>
              </a:rPr>
              <a:t>#</a:t>
            </a:r>
            <a:r>
              <a:rPr lang="pt-PT" sz="1200" dirty="0" err="1" smtClean="0">
                <a:latin typeface="Arial" panose="020B0604020202020204" pitchFamily="34" charset="0"/>
                <a:cs typeface="Arial" panose="020B0604020202020204" pitchFamily="34" charset="0"/>
              </a:rPr>
              <a:t>HomeAffairs</a:t>
            </a:r>
            <a:r>
              <a:rPr lang="pt-PT" sz="1200" dirty="0" smtClean="0">
                <a:latin typeface="Arial" panose="020B0604020202020204" pitchFamily="34" charset="0"/>
                <a:cs typeface="Arial" panose="020B0604020202020204" pitchFamily="34" charset="0"/>
              </a:rPr>
              <a:t> </a:t>
            </a:r>
          </a:p>
          <a:p>
            <a:r>
              <a:rPr lang="pt-PT" sz="1200" dirty="0" smtClean="0">
                <a:latin typeface="Arial" panose="020B0604020202020204" pitchFamily="34" charset="0"/>
                <a:cs typeface="Arial" panose="020B0604020202020204" pitchFamily="34" charset="0"/>
              </a:rPr>
              <a:t>#</a:t>
            </a:r>
            <a:r>
              <a:rPr lang="pt-PT" sz="1200" dirty="0" err="1" smtClean="0">
                <a:latin typeface="Arial" panose="020B0604020202020204" pitchFamily="34" charset="0"/>
                <a:cs typeface="Arial" panose="020B0604020202020204" pitchFamily="34" charset="0"/>
              </a:rPr>
              <a:t>FundosEuropeus</a:t>
            </a:r>
            <a:endParaRPr lang="pt-PT" sz="1200" dirty="0" smtClean="0">
              <a:latin typeface="Arial" panose="020B0604020202020204" pitchFamily="34" charset="0"/>
              <a:cs typeface="Arial" panose="020B0604020202020204" pitchFamily="34" charset="0"/>
            </a:endParaRPr>
          </a:p>
          <a:p>
            <a:endParaRPr lang="pt-PT" sz="1200" dirty="0" smtClean="0">
              <a:latin typeface="Arial" panose="020B0604020202020204" pitchFamily="34" charset="0"/>
              <a:cs typeface="Arial" panose="020B0604020202020204" pitchFamily="34" charset="0"/>
            </a:endParaRPr>
          </a:p>
          <a:p>
            <a:endParaRPr lang="pt-PT" dirty="0"/>
          </a:p>
        </p:txBody>
      </p:sp>
      <p:sp>
        <p:nvSpPr>
          <p:cNvPr id="16" name="CaixaDeTexto 15"/>
          <p:cNvSpPr txBox="1"/>
          <p:nvPr/>
        </p:nvSpPr>
        <p:spPr>
          <a:xfrm>
            <a:off x="2627086" y="2264229"/>
            <a:ext cx="1843314" cy="1661993"/>
          </a:xfrm>
          <a:prstGeom prst="rect">
            <a:avLst/>
          </a:prstGeom>
          <a:noFill/>
        </p:spPr>
        <p:txBody>
          <a:bodyPr wrap="square" rtlCol="0">
            <a:spAutoFit/>
          </a:bodyPr>
          <a:lstStyle/>
          <a:p>
            <a:r>
              <a:rPr lang="pt-PT" dirty="0" smtClean="0"/>
              <a:t> </a:t>
            </a:r>
            <a:r>
              <a:rPr lang="pt-PT" sz="1200" dirty="0" smtClean="0">
                <a:latin typeface="Arial" panose="020B0604020202020204" pitchFamily="34" charset="0"/>
                <a:cs typeface="Arial" panose="020B0604020202020204" pitchFamily="34" charset="0"/>
              </a:rPr>
              <a:t>ESPECÍFICOS:</a:t>
            </a:r>
          </a:p>
          <a:p>
            <a:r>
              <a:rPr lang="pt-PT" sz="1200" dirty="0" smtClean="0">
                <a:latin typeface="Arial" panose="020B0604020202020204" pitchFamily="34" charset="0"/>
                <a:cs typeface="Arial" panose="020B0604020202020204" pitchFamily="34" charset="0"/>
              </a:rPr>
              <a:t>#SGMAI</a:t>
            </a:r>
          </a:p>
          <a:p>
            <a:r>
              <a:rPr lang="pt-PT" sz="1200" dirty="0" smtClean="0">
                <a:latin typeface="Arial" panose="020B0604020202020204" pitchFamily="34" charset="0"/>
                <a:cs typeface="Arial" panose="020B0604020202020204" pitchFamily="34" charset="0"/>
              </a:rPr>
              <a:t>#</a:t>
            </a:r>
            <a:r>
              <a:rPr lang="pt-PT" sz="1200" dirty="0" err="1" smtClean="0">
                <a:latin typeface="Arial" panose="020B0604020202020204" pitchFamily="34" charset="0"/>
                <a:cs typeface="Arial" panose="020B0604020202020204" pitchFamily="34" charset="0"/>
              </a:rPr>
              <a:t>AdministraçãoInterna</a:t>
            </a:r>
            <a:endParaRPr lang="pt-PT" sz="1200" dirty="0" smtClean="0">
              <a:latin typeface="Arial" panose="020B0604020202020204" pitchFamily="34" charset="0"/>
              <a:cs typeface="Arial" panose="020B0604020202020204" pitchFamily="34" charset="0"/>
            </a:endParaRPr>
          </a:p>
          <a:p>
            <a:r>
              <a:rPr lang="pt-PT" sz="1200" dirty="0" smtClean="0">
                <a:latin typeface="Arial" panose="020B0604020202020204" pitchFamily="34" charset="0"/>
                <a:cs typeface="Arial" panose="020B0604020202020204" pitchFamily="34" charset="0"/>
              </a:rPr>
              <a:t>#</a:t>
            </a:r>
            <a:r>
              <a:rPr lang="pt-PT" sz="1200" dirty="0" err="1" smtClean="0">
                <a:latin typeface="Arial" panose="020B0604020202020204" pitchFamily="34" charset="0"/>
                <a:cs typeface="Arial" panose="020B0604020202020204" pitchFamily="34" charset="0"/>
              </a:rPr>
              <a:t>SegurançaInterna</a:t>
            </a:r>
            <a:endParaRPr lang="pt-PT" sz="1200" dirty="0" smtClean="0">
              <a:latin typeface="Arial" panose="020B0604020202020204" pitchFamily="34" charset="0"/>
              <a:cs typeface="Arial" panose="020B0604020202020204" pitchFamily="34" charset="0"/>
            </a:endParaRPr>
          </a:p>
          <a:p>
            <a:r>
              <a:rPr lang="pt-PT" sz="1200" dirty="0" smtClean="0">
                <a:latin typeface="Arial" panose="020B0604020202020204" pitchFamily="34" charset="0"/>
                <a:cs typeface="Arial" panose="020B0604020202020204" pitchFamily="34" charset="0"/>
              </a:rPr>
              <a:t>#PortugalProtege21-27</a:t>
            </a:r>
          </a:p>
          <a:p>
            <a:r>
              <a:rPr lang="pt-PT" sz="1200" dirty="0" smtClean="0">
                <a:latin typeface="Arial" panose="020B0604020202020204" pitchFamily="34" charset="0"/>
                <a:cs typeface="Arial" panose="020B0604020202020204" pitchFamily="34" charset="0"/>
              </a:rPr>
              <a:t>#Fronteiras</a:t>
            </a:r>
          </a:p>
          <a:p>
            <a:r>
              <a:rPr lang="pt-PT" sz="1200" dirty="0" smtClean="0">
                <a:latin typeface="Arial" panose="020B0604020202020204" pitchFamily="34" charset="0"/>
                <a:cs typeface="Arial" panose="020B0604020202020204" pitchFamily="34" charset="0"/>
              </a:rPr>
              <a:t>#Vistos</a:t>
            </a:r>
          </a:p>
          <a:p>
            <a:endParaRPr lang="pt-PT" sz="1200" dirty="0">
              <a:latin typeface="Arial" panose="020B0604020202020204" pitchFamily="34" charset="0"/>
              <a:cs typeface="Arial" panose="020B0604020202020204" pitchFamily="34" charset="0"/>
            </a:endParaRPr>
          </a:p>
        </p:txBody>
      </p:sp>
      <p:pic>
        <p:nvPicPr>
          <p:cNvPr id="2" name="Imagem 1"/>
          <p:cNvPicPr>
            <a:picLocks noChangeAspect="1"/>
          </p:cNvPicPr>
          <p:nvPr/>
        </p:nvPicPr>
        <p:blipFill>
          <a:blip r:embed="rId2"/>
          <a:stretch>
            <a:fillRect/>
          </a:stretch>
        </p:blipFill>
        <p:spPr>
          <a:xfrm>
            <a:off x="9391749" y="562812"/>
            <a:ext cx="2170364" cy="256054"/>
          </a:xfrm>
          <a:prstGeom prst="rect">
            <a:avLst/>
          </a:prstGeom>
        </p:spPr>
      </p:pic>
    </p:spTree>
    <p:extLst>
      <p:ext uri="{BB962C8B-B14F-4D97-AF65-F5344CB8AC3E}">
        <p14:creationId xmlns:p14="http://schemas.microsoft.com/office/powerpoint/2010/main" val="406372048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osição de Conteúdo 2"/>
          <p:cNvSpPr>
            <a:spLocks noGrp="1"/>
          </p:cNvSpPr>
          <p:nvPr>
            <p:ph idx="1"/>
          </p:nvPr>
        </p:nvSpPr>
        <p:spPr>
          <a:xfrm>
            <a:off x="838199" y="95534"/>
            <a:ext cx="4593609" cy="6537277"/>
          </a:xfrm>
        </p:spPr>
        <p:txBody>
          <a:bodyPr>
            <a:normAutofit fontScale="25000" lnSpcReduction="20000"/>
          </a:bodyPr>
          <a:lstStyle/>
          <a:p>
            <a:pPr marL="0" indent="0">
              <a:buNone/>
            </a:pPr>
            <a:r>
              <a:rPr lang="pt-PT" sz="4000" b="1" dirty="0" smtClean="0">
                <a:solidFill>
                  <a:srgbClr val="92D050"/>
                </a:solidFill>
                <a:latin typeface="Arial" panose="020B0604020202020204" pitchFamily="34" charset="0"/>
                <a:cs typeface="Arial" panose="020B0604020202020204" pitchFamily="34" charset="0"/>
              </a:rPr>
              <a:t>FACEBOOK</a:t>
            </a:r>
          </a:p>
          <a:p>
            <a:pPr marL="0" indent="0">
              <a:buNone/>
            </a:pPr>
            <a:r>
              <a:rPr lang="pt-PT" sz="4000" b="1" dirty="0" smtClean="0">
                <a:latin typeface="Arial" panose="020B0604020202020204" pitchFamily="34" charset="0"/>
                <a:cs typeface="Arial" panose="020B0604020202020204" pitchFamily="34" charset="0"/>
              </a:rPr>
              <a:t>GOSTOS DE PÁGINA E SEGUIDORES </a:t>
            </a:r>
          </a:p>
          <a:p>
            <a:pPr marL="0" indent="0">
              <a:buNone/>
            </a:pPr>
            <a:r>
              <a:rPr lang="pt-PT" sz="4000" dirty="0" smtClean="0">
                <a:latin typeface="Arial" panose="020B0604020202020204" pitchFamily="34" charset="0"/>
                <a:cs typeface="Arial" panose="020B0604020202020204" pitchFamily="34" charset="0"/>
              </a:rPr>
              <a:t>Mostra a dimensão da audiência e permite monitorizar o nível global de interesse dos utilizadores na página.</a:t>
            </a:r>
          </a:p>
          <a:p>
            <a:pPr marL="0" indent="0">
              <a:buNone/>
            </a:pPr>
            <a:r>
              <a:rPr lang="pt-PT" sz="4000" b="1" dirty="0" smtClean="0">
                <a:latin typeface="Arial" panose="020B0604020202020204" pitchFamily="34" charset="0"/>
                <a:cs typeface="Arial" panose="020B0604020202020204" pitchFamily="34" charset="0"/>
              </a:rPr>
              <a:t>ALCANCE</a:t>
            </a:r>
          </a:p>
          <a:p>
            <a:pPr marL="0" indent="0">
              <a:buNone/>
            </a:pPr>
            <a:r>
              <a:rPr lang="pt-PT" sz="4000" dirty="0" smtClean="0">
                <a:latin typeface="Arial" panose="020B0604020202020204" pitchFamily="34" charset="0"/>
                <a:cs typeface="Arial" panose="020B0604020202020204" pitchFamily="34" charset="0"/>
              </a:rPr>
              <a:t> Indica o número de utilizadores que visualizaram o conteúdo partilhado, sendo uma boa métrica para avaliar a visibilidade da página.</a:t>
            </a:r>
          </a:p>
          <a:p>
            <a:pPr marL="0" indent="0">
              <a:buNone/>
            </a:pPr>
            <a:r>
              <a:rPr lang="pt-PT" sz="4000" b="1" dirty="0" smtClean="0">
                <a:latin typeface="Arial" panose="020B0604020202020204" pitchFamily="34" charset="0"/>
                <a:cs typeface="Arial" panose="020B0604020202020204" pitchFamily="34" charset="0"/>
              </a:rPr>
              <a:t>IMPRESSÕES</a:t>
            </a:r>
          </a:p>
          <a:p>
            <a:pPr marL="0" indent="0">
              <a:buNone/>
            </a:pPr>
            <a:r>
              <a:rPr lang="pt-PT" sz="4000" b="1" dirty="0" smtClean="0">
                <a:latin typeface="Arial" panose="020B0604020202020204" pitchFamily="34" charset="0"/>
                <a:cs typeface="Arial" panose="020B0604020202020204" pitchFamily="34" charset="0"/>
              </a:rPr>
              <a:t> </a:t>
            </a:r>
            <a:r>
              <a:rPr lang="pt-PT" sz="4000" dirty="0" smtClean="0">
                <a:latin typeface="Arial" panose="020B0604020202020204" pitchFamily="34" charset="0"/>
                <a:cs typeface="Arial" panose="020B0604020202020204" pitchFamily="34" charset="0"/>
              </a:rPr>
              <a:t>Fornece dados sobre o número de vezes que cada </a:t>
            </a:r>
            <a:r>
              <a:rPr lang="pt-PT" sz="4000" dirty="0" err="1" smtClean="0">
                <a:latin typeface="Arial" panose="020B0604020202020204" pitchFamily="34" charset="0"/>
                <a:cs typeface="Arial" panose="020B0604020202020204" pitchFamily="34" charset="0"/>
              </a:rPr>
              <a:t>post</a:t>
            </a:r>
            <a:r>
              <a:rPr lang="pt-PT" sz="4000" dirty="0" smtClean="0">
                <a:latin typeface="Arial" panose="020B0604020202020204" pitchFamily="34" charset="0"/>
                <a:cs typeface="Arial" panose="020B0604020202020204" pitchFamily="34" charset="0"/>
              </a:rPr>
              <a:t> foi visualizado, permitindo aferir sobre a “</a:t>
            </a:r>
            <a:r>
              <a:rPr lang="pt-PT" sz="4000" dirty="0" err="1" smtClean="0">
                <a:latin typeface="Arial" panose="020B0604020202020204" pitchFamily="34" charset="0"/>
                <a:cs typeface="Arial" panose="020B0604020202020204" pitchFamily="34" charset="0"/>
              </a:rPr>
              <a:t>viralidade</a:t>
            </a:r>
            <a:r>
              <a:rPr lang="pt-PT" sz="4000" dirty="0" smtClean="0">
                <a:latin typeface="Arial" panose="020B0604020202020204" pitchFamily="34" charset="0"/>
                <a:cs typeface="Arial" panose="020B0604020202020204" pitchFamily="34" charset="0"/>
              </a:rPr>
              <a:t>” de uma publicação, visto que o utilizador pode ser impactado com o mesmo </a:t>
            </a:r>
            <a:r>
              <a:rPr lang="pt-PT" sz="4000" dirty="0" err="1" smtClean="0">
                <a:latin typeface="Arial" panose="020B0604020202020204" pitchFamily="34" charset="0"/>
                <a:cs typeface="Arial" panose="020B0604020202020204" pitchFamily="34" charset="0"/>
              </a:rPr>
              <a:t>post</a:t>
            </a:r>
            <a:r>
              <a:rPr lang="pt-PT" sz="4000" dirty="0" smtClean="0">
                <a:latin typeface="Arial" panose="020B0604020202020204" pitchFamily="34" charset="0"/>
                <a:cs typeface="Arial" panose="020B0604020202020204" pitchFamily="34" charset="0"/>
              </a:rPr>
              <a:t> diversas vezes e através de múltiplas fontes.</a:t>
            </a:r>
          </a:p>
          <a:p>
            <a:pPr marL="0" indent="0">
              <a:buNone/>
            </a:pPr>
            <a:r>
              <a:rPr lang="pt-PT" sz="4000" b="1" dirty="0" smtClean="0">
                <a:solidFill>
                  <a:srgbClr val="92D050"/>
                </a:solidFill>
                <a:latin typeface="Arial" panose="020B0604020202020204" pitchFamily="34" charset="0"/>
                <a:cs typeface="Arial" panose="020B0604020202020204" pitchFamily="34" charset="0"/>
              </a:rPr>
              <a:t>INSTAGRAM</a:t>
            </a:r>
          </a:p>
          <a:p>
            <a:pPr marL="0" indent="0">
              <a:buNone/>
            </a:pPr>
            <a:r>
              <a:rPr lang="pt-PT" sz="4000" b="1" dirty="0" smtClean="0">
                <a:latin typeface="Arial" panose="020B0604020202020204" pitchFamily="34" charset="0"/>
                <a:cs typeface="Arial" panose="020B0604020202020204" pitchFamily="34" charset="0"/>
              </a:rPr>
              <a:t>TAXA DE INTERAÇÃO</a:t>
            </a:r>
          </a:p>
          <a:p>
            <a:pPr marL="0" indent="0">
              <a:buNone/>
            </a:pPr>
            <a:r>
              <a:rPr lang="pt-PT" sz="4000" dirty="0" smtClean="0">
                <a:latin typeface="Arial" panose="020B0604020202020204" pitchFamily="34" charset="0"/>
                <a:cs typeface="Arial" panose="020B0604020202020204" pitchFamily="34" charset="0"/>
              </a:rPr>
              <a:t>Rácio entre as interações e o número total de seguidores. Pode ser medido para cada </a:t>
            </a:r>
            <a:r>
              <a:rPr lang="pt-PT" sz="4000" dirty="0" err="1" smtClean="0">
                <a:latin typeface="Arial" panose="020B0604020202020204" pitchFamily="34" charset="0"/>
                <a:cs typeface="Arial" panose="020B0604020202020204" pitchFamily="34" charset="0"/>
              </a:rPr>
              <a:t>post</a:t>
            </a:r>
            <a:r>
              <a:rPr lang="pt-PT" sz="4000" dirty="0" smtClean="0">
                <a:latin typeface="Arial" panose="020B0604020202020204" pitchFamily="34" charset="0"/>
                <a:cs typeface="Arial" panose="020B0604020202020204" pitchFamily="34" charset="0"/>
              </a:rPr>
              <a:t> ou para o desempenho geral do perfil e permite perceber de que forma estão os utilizadores a interagir com o conteúdo e, com isso, ajustar estratégias.</a:t>
            </a:r>
          </a:p>
          <a:p>
            <a:pPr marL="0" indent="0">
              <a:buNone/>
            </a:pPr>
            <a:r>
              <a:rPr lang="pt-PT" sz="4000" b="1" dirty="0" smtClean="0">
                <a:latin typeface="Arial" panose="020B0604020202020204" pitchFamily="34" charset="0"/>
                <a:cs typeface="Arial" panose="020B0604020202020204" pitchFamily="34" charset="0"/>
              </a:rPr>
              <a:t>CTR DO LINK DA BIO</a:t>
            </a:r>
          </a:p>
          <a:p>
            <a:pPr marL="0" indent="0">
              <a:buNone/>
            </a:pPr>
            <a:r>
              <a:rPr lang="pt-PT" sz="4000" dirty="0" smtClean="0">
                <a:latin typeface="Arial" panose="020B0604020202020204" pitchFamily="34" charset="0"/>
                <a:cs typeface="Arial" panose="020B0604020202020204" pitchFamily="34" charset="0"/>
              </a:rPr>
              <a:t>O O link da BIO é o único ativo nesta plataforma, sendo o meio ideal para gerar tráfego ao website. Sempre que se justificar, as publicações partilhadas devem promover essa informação junto dos utilizadores.</a:t>
            </a:r>
          </a:p>
          <a:p>
            <a:pPr marL="0" indent="0">
              <a:buNone/>
            </a:pPr>
            <a:r>
              <a:rPr lang="pt-PT" sz="4000" b="1" dirty="0" smtClean="0">
                <a:latin typeface="Arial" panose="020B0604020202020204" pitchFamily="34" charset="0"/>
                <a:cs typeface="Arial" panose="020B0604020202020204" pitchFamily="34" charset="0"/>
              </a:rPr>
              <a:t>MÉTRICAS DO IG STORIES</a:t>
            </a:r>
          </a:p>
          <a:p>
            <a:pPr marL="0" indent="0">
              <a:buNone/>
            </a:pPr>
            <a:r>
              <a:rPr lang="pt-PT" sz="4000" dirty="0" smtClean="0">
                <a:latin typeface="Arial" panose="020B0604020202020204" pitchFamily="34" charset="0"/>
                <a:cs typeface="Arial" panose="020B0604020202020204" pitchFamily="34" charset="0"/>
              </a:rPr>
              <a:t>Mede o nível de desempenho das </a:t>
            </a:r>
            <a:r>
              <a:rPr lang="pt-PT" sz="4000" dirty="0" err="1" smtClean="0">
                <a:latin typeface="Arial" panose="020B0604020202020204" pitchFamily="34" charset="0"/>
                <a:cs typeface="Arial" panose="020B0604020202020204" pitchFamily="34" charset="0"/>
              </a:rPr>
              <a:t>stories</a:t>
            </a:r>
            <a:r>
              <a:rPr lang="pt-PT" sz="4000" dirty="0" smtClean="0">
                <a:latin typeface="Arial" panose="020B0604020202020204" pitchFamily="34" charset="0"/>
                <a:cs typeface="Arial" panose="020B0604020202020204" pitchFamily="34" charset="0"/>
              </a:rPr>
              <a:t> através do respetivo número de impressões, respostas a questionários ou perguntas, toques para voltar e avançar, entre outros.</a:t>
            </a:r>
          </a:p>
          <a:p>
            <a:pPr marL="0" indent="0">
              <a:buNone/>
            </a:pPr>
            <a:r>
              <a:rPr lang="pt-PT" sz="4000" b="1" dirty="0">
                <a:solidFill>
                  <a:srgbClr val="92D050"/>
                </a:solidFill>
                <a:latin typeface="Arial" panose="020B0604020202020204" pitchFamily="34" charset="0"/>
                <a:cs typeface="Arial" panose="020B0604020202020204" pitchFamily="34" charset="0"/>
              </a:rPr>
              <a:t>X</a:t>
            </a:r>
            <a:endParaRPr lang="pt-PT" sz="4000" b="1" dirty="0" smtClean="0">
              <a:solidFill>
                <a:srgbClr val="92D050"/>
              </a:solidFill>
              <a:latin typeface="Arial" panose="020B0604020202020204" pitchFamily="34" charset="0"/>
              <a:cs typeface="Arial" panose="020B0604020202020204" pitchFamily="34" charset="0"/>
            </a:endParaRPr>
          </a:p>
          <a:p>
            <a:pPr marL="0" indent="0">
              <a:buNone/>
            </a:pPr>
            <a:r>
              <a:rPr lang="pt-PT" sz="4000" b="1" dirty="0" smtClean="0">
                <a:latin typeface="Arial" panose="020B0604020202020204" pitchFamily="34" charset="0"/>
                <a:cs typeface="Arial" panose="020B0604020202020204" pitchFamily="34" charset="0"/>
              </a:rPr>
              <a:t>NÚMERO DE SEGUIDORES </a:t>
            </a:r>
          </a:p>
          <a:p>
            <a:pPr marL="0" indent="0">
              <a:buNone/>
            </a:pPr>
            <a:r>
              <a:rPr lang="pt-PT" sz="4000" dirty="0" smtClean="0">
                <a:latin typeface="Arial" panose="020B0604020202020204" pitchFamily="34" charset="0"/>
                <a:cs typeface="Arial" panose="020B0604020202020204" pitchFamily="34" charset="0"/>
              </a:rPr>
              <a:t>Permite conhecer a audiência e mede o interesse geral num perfil e no seu conteúdo.</a:t>
            </a:r>
          </a:p>
          <a:p>
            <a:pPr marL="0" indent="0">
              <a:buNone/>
            </a:pPr>
            <a:r>
              <a:rPr lang="pt-PT" sz="4000" b="1" dirty="0" smtClean="0">
                <a:latin typeface="Arial" panose="020B0604020202020204" pitchFamily="34" charset="0"/>
                <a:cs typeface="Arial" panose="020B0604020202020204" pitchFamily="34" charset="0"/>
              </a:rPr>
              <a:t>IMPRESSÕES</a:t>
            </a:r>
          </a:p>
          <a:p>
            <a:pPr marL="0" indent="0">
              <a:buNone/>
            </a:pPr>
            <a:r>
              <a:rPr lang="pt-PT" sz="4000" dirty="0" smtClean="0">
                <a:latin typeface="Arial" panose="020B0604020202020204" pitchFamily="34" charset="0"/>
                <a:cs typeface="Arial" panose="020B0604020202020204" pitchFamily="34" charset="0"/>
              </a:rPr>
              <a:t> Indica o número de visualizações que um </a:t>
            </a:r>
            <a:r>
              <a:rPr lang="pt-PT" sz="4000" dirty="0" err="1" smtClean="0">
                <a:latin typeface="Arial" panose="020B0604020202020204" pitchFamily="34" charset="0"/>
                <a:cs typeface="Arial" panose="020B0604020202020204" pitchFamily="34" charset="0"/>
              </a:rPr>
              <a:t>tweet</a:t>
            </a:r>
            <a:r>
              <a:rPr lang="pt-PT" sz="4000" dirty="0" smtClean="0">
                <a:latin typeface="Arial" panose="020B0604020202020204" pitchFamily="34" charset="0"/>
                <a:cs typeface="Arial" panose="020B0604020202020204" pitchFamily="34" charset="0"/>
              </a:rPr>
              <a:t> teve, revelando o número total de pessoas que o viram.</a:t>
            </a:r>
          </a:p>
          <a:p>
            <a:pPr marL="0" indent="0">
              <a:buNone/>
            </a:pPr>
            <a:r>
              <a:rPr lang="pt-PT" sz="4000" b="1" dirty="0" smtClean="0">
                <a:latin typeface="Arial" panose="020B0604020202020204" pitchFamily="34" charset="0"/>
                <a:cs typeface="Arial" panose="020B0604020202020204" pitchFamily="34" charset="0"/>
              </a:rPr>
              <a:t>INTERAÇÃO</a:t>
            </a:r>
          </a:p>
          <a:p>
            <a:pPr marL="0" indent="0">
              <a:buNone/>
            </a:pPr>
            <a:r>
              <a:rPr lang="pt-PT" sz="4000" dirty="0" smtClean="0">
                <a:latin typeface="Arial" panose="020B0604020202020204" pitchFamily="34" charset="0"/>
                <a:cs typeface="Arial" panose="020B0604020202020204" pitchFamily="34" charset="0"/>
              </a:rPr>
              <a:t> Mede os valores totais de </a:t>
            </a:r>
            <a:r>
              <a:rPr lang="pt-PT" sz="4000" dirty="0" err="1" smtClean="0">
                <a:latin typeface="Arial" panose="020B0604020202020204" pitchFamily="34" charset="0"/>
                <a:cs typeface="Arial" panose="020B0604020202020204" pitchFamily="34" charset="0"/>
              </a:rPr>
              <a:t>likes</a:t>
            </a:r>
            <a:r>
              <a:rPr lang="pt-PT" sz="4000" dirty="0" smtClean="0">
                <a:latin typeface="Arial" panose="020B0604020202020204" pitchFamily="34" charset="0"/>
                <a:cs typeface="Arial" panose="020B0604020202020204" pitchFamily="34" charset="0"/>
              </a:rPr>
              <a:t>, cliques, comentários e outros, para um </a:t>
            </a:r>
            <a:r>
              <a:rPr lang="pt-PT" sz="4000" dirty="0" err="1" smtClean="0">
                <a:latin typeface="Arial" panose="020B0604020202020204" pitchFamily="34" charset="0"/>
                <a:cs typeface="Arial" panose="020B0604020202020204" pitchFamily="34" charset="0"/>
              </a:rPr>
              <a:t>tweet</a:t>
            </a:r>
            <a:r>
              <a:rPr lang="pt-PT" sz="4000" dirty="0" smtClean="0">
                <a:latin typeface="Arial" panose="020B0604020202020204" pitchFamily="34" charset="0"/>
                <a:cs typeface="Arial" panose="020B0604020202020204" pitchFamily="34" charset="0"/>
              </a:rPr>
              <a:t> em particular ou para toda a atividade da conta, indicando o grau de interesse da comunidade nos temas partilhados.</a:t>
            </a:r>
          </a:p>
          <a:p>
            <a:endParaRPr lang="pt-PT" dirty="0"/>
          </a:p>
        </p:txBody>
      </p:sp>
      <p:sp>
        <p:nvSpPr>
          <p:cNvPr id="5" name="CaixaDeTexto 4"/>
          <p:cNvSpPr txBox="1"/>
          <p:nvPr/>
        </p:nvSpPr>
        <p:spPr>
          <a:xfrm>
            <a:off x="6237027" y="688975"/>
            <a:ext cx="5474327" cy="4678204"/>
          </a:xfrm>
          <a:prstGeom prst="rect">
            <a:avLst/>
          </a:prstGeom>
          <a:noFill/>
        </p:spPr>
        <p:txBody>
          <a:bodyPr wrap="square" rtlCol="0">
            <a:spAutoFit/>
          </a:bodyPr>
          <a:lstStyle/>
          <a:p>
            <a:r>
              <a:rPr lang="pt-PT" sz="1000" b="1" dirty="0" smtClean="0">
                <a:solidFill>
                  <a:srgbClr val="92D050"/>
                </a:solidFill>
                <a:latin typeface="Arial" panose="020B0604020202020204" pitchFamily="34" charset="0"/>
                <a:cs typeface="Arial" panose="020B0604020202020204" pitchFamily="34" charset="0"/>
              </a:rPr>
              <a:t>YOUTUBE</a:t>
            </a:r>
          </a:p>
          <a:p>
            <a:endParaRPr lang="pt-PT" sz="1000" b="1" dirty="0" smtClean="0">
              <a:solidFill>
                <a:srgbClr val="92D050"/>
              </a:solidFill>
              <a:latin typeface="Arial" panose="020B0604020202020204" pitchFamily="34" charset="0"/>
              <a:cs typeface="Arial" panose="020B0604020202020204" pitchFamily="34" charset="0"/>
            </a:endParaRPr>
          </a:p>
          <a:p>
            <a:r>
              <a:rPr lang="pt-PT" sz="1000" b="1" dirty="0" smtClean="0">
                <a:latin typeface="Arial" panose="020B0604020202020204" pitchFamily="34" charset="0"/>
                <a:cs typeface="Arial" panose="020B0604020202020204" pitchFamily="34" charset="0"/>
              </a:rPr>
              <a:t>SUBSCRITORES</a:t>
            </a:r>
          </a:p>
          <a:p>
            <a:r>
              <a:rPr lang="pt-PT" sz="1000" dirty="0" smtClean="0">
                <a:latin typeface="Arial" panose="020B0604020202020204" pitchFamily="34" charset="0"/>
                <a:cs typeface="Arial" panose="020B0604020202020204" pitchFamily="34" charset="0"/>
              </a:rPr>
              <a:t>Mede a dimensão da nossa audiência e o grau de interesse geral no nosso canal e tipo  de conteúdo.</a:t>
            </a:r>
          </a:p>
          <a:p>
            <a:endParaRPr lang="pt-PT" sz="1000" dirty="0" smtClean="0">
              <a:latin typeface="Arial" panose="020B0604020202020204" pitchFamily="34" charset="0"/>
              <a:cs typeface="Arial" panose="020B0604020202020204" pitchFamily="34" charset="0"/>
            </a:endParaRPr>
          </a:p>
          <a:p>
            <a:r>
              <a:rPr lang="pt-PT" sz="1000" b="1" dirty="0" smtClean="0">
                <a:latin typeface="Arial" panose="020B0604020202020204" pitchFamily="34" charset="0"/>
                <a:cs typeface="Arial" panose="020B0604020202020204" pitchFamily="34" charset="0"/>
              </a:rPr>
              <a:t>VISUALIZAÇÕES DE CANAL</a:t>
            </a:r>
          </a:p>
          <a:p>
            <a:r>
              <a:rPr lang="pt-PT" sz="1000" dirty="0" smtClean="0">
                <a:latin typeface="Arial" panose="020B0604020202020204" pitchFamily="34" charset="0"/>
                <a:cs typeface="Arial" panose="020B0604020202020204" pitchFamily="34" charset="0"/>
              </a:rPr>
              <a:t>Indica o número de utilizadores da plataforma que viram o nosso canal, constituindo uma métrica que permite aferir, em parte, a notoriedade da marca e o seu potencial de interesse/atração.</a:t>
            </a:r>
          </a:p>
          <a:p>
            <a:endParaRPr lang="pt-PT" sz="1000" b="1" dirty="0" smtClean="0">
              <a:latin typeface="Arial" panose="020B0604020202020204" pitchFamily="34" charset="0"/>
              <a:cs typeface="Arial" panose="020B0604020202020204" pitchFamily="34" charset="0"/>
            </a:endParaRPr>
          </a:p>
          <a:p>
            <a:r>
              <a:rPr lang="pt-PT" sz="1000" b="1" dirty="0" smtClean="0">
                <a:latin typeface="Arial" panose="020B0604020202020204" pitchFamily="34" charset="0"/>
                <a:cs typeface="Arial" panose="020B0604020202020204" pitchFamily="34" charset="0"/>
              </a:rPr>
              <a:t>VISUALIZAÇÕES DE VÍDEOS </a:t>
            </a:r>
          </a:p>
          <a:p>
            <a:r>
              <a:rPr lang="pt-PT" sz="1000" dirty="0" smtClean="0">
                <a:latin typeface="Arial" panose="020B0604020202020204" pitchFamily="34" charset="0"/>
                <a:cs typeface="Arial" panose="020B0604020202020204" pitchFamily="34" charset="0"/>
              </a:rPr>
              <a:t>Número total de visualizações de cada vídeo.</a:t>
            </a:r>
          </a:p>
          <a:p>
            <a:endParaRPr lang="pt-PT" sz="1000" dirty="0" smtClean="0">
              <a:latin typeface="Arial" panose="020B0604020202020204" pitchFamily="34" charset="0"/>
              <a:cs typeface="Arial" panose="020B0604020202020204" pitchFamily="34" charset="0"/>
            </a:endParaRPr>
          </a:p>
          <a:p>
            <a:r>
              <a:rPr lang="pt-PT" sz="1000" b="1" dirty="0" smtClean="0">
                <a:latin typeface="Arial" panose="020B0604020202020204" pitchFamily="34" charset="0"/>
                <a:cs typeface="Arial" panose="020B0604020202020204" pitchFamily="34" charset="0"/>
              </a:rPr>
              <a:t>IMPRESSÕES</a:t>
            </a:r>
            <a:r>
              <a:rPr lang="pt-PT" sz="1000" dirty="0" smtClean="0">
                <a:latin typeface="Arial" panose="020B0604020202020204" pitchFamily="34" charset="0"/>
                <a:cs typeface="Arial" panose="020B0604020202020204" pitchFamily="34" charset="0"/>
              </a:rPr>
              <a:t> </a:t>
            </a:r>
          </a:p>
          <a:p>
            <a:r>
              <a:rPr lang="pt-PT" sz="1000" dirty="0" smtClean="0">
                <a:latin typeface="Arial" panose="020B0604020202020204" pitchFamily="34" charset="0"/>
                <a:cs typeface="Arial" panose="020B0604020202020204" pitchFamily="34" charset="0"/>
              </a:rPr>
              <a:t>Número de vezes que os utilizadores viram a nossa </a:t>
            </a:r>
            <a:r>
              <a:rPr lang="pt-PT" sz="1000" dirty="0" err="1" smtClean="0">
                <a:latin typeface="Arial" panose="020B0604020202020204" pitchFamily="34" charset="0"/>
                <a:cs typeface="Arial" panose="020B0604020202020204" pitchFamily="34" charset="0"/>
              </a:rPr>
              <a:t>thumbnail</a:t>
            </a:r>
            <a:r>
              <a:rPr lang="pt-PT" sz="1000" dirty="0" smtClean="0">
                <a:latin typeface="Arial" panose="020B0604020202020204" pitchFamily="34" charset="0"/>
                <a:cs typeface="Arial" panose="020B0604020202020204" pitchFamily="34" charset="0"/>
              </a:rPr>
              <a:t> (miniatura que funciona como “capa” do vídeo), constituindo um indicador importante para a leitura da nossa notoriedade junto do público e da exposição do nosso conteúdo dentro da plataforma.</a:t>
            </a:r>
          </a:p>
          <a:p>
            <a:endParaRPr lang="pt-PT" sz="1000" b="1" dirty="0" smtClean="0">
              <a:latin typeface="Arial" panose="020B0604020202020204" pitchFamily="34" charset="0"/>
              <a:cs typeface="Arial" panose="020B0604020202020204" pitchFamily="34" charset="0"/>
            </a:endParaRPr>
          </a:p>
          <a:p>
            <a:r>
              <a:rPr lang="pt-PT" sz="1000" b="1" dirty="0" smtClean="0">
                <a:latin typeface="Arial" panose="020B0604020202020204" pitchFamily="34" charset="0"/>
                <a:cs typeface="Arial" panose="020B0604020202020204" pitchFamily="34" charset="0"/>
              </a:rPr>
              <a:t>IMPRESSÕES CTR</a:t>
            </a:r>
          </a:p>
          <a:p>
            <a:r>
              <a:rPr lang="pt-PT" sz="1000" dirty="0" smtClean="0">
                <a:latin typeface="Arial" panose="020B0604020202020204" pitchFamily="34" charset="0"/>
                <a:cs typeface="Arial" panose="020B0604020202020204" pitchFamily="34" charset="0"/>
              </a:rPr>
              <a:t>Rácio entre os cliques no nosso conteúdo e as impressões. Aporta informações sobre o grau de interesse que o nosso conteúdo está a gerar em potenciais interessados.</a:t>
            </a:r>
          </a:p>
          <a:p>
            <a:endParaRPr lang="pt-PT" sz="1000" dirty="0" smtClean="0">
              <a:latin typeface="Arial" panose="020B0604020202020204" pitchFamily="34" charset="0"/>
              <a:cs typeface="Arial" panose="020B0604020202020204" pitchFamily="34" charset="0"/>
            </a:endParaRPr>
          </a:p>
          <a:p>
            <a:r>
              <a:rPr lang="pt-PT" sz="1000" b="1" dirty="0" smtClean="0">
                <a:latin typeface="Arial" panose="020B0604020202020204" pitchFamily="34" charset="0"/>
                <a:cs typeface="Arial" panose="020B0604020202020204" pitchFamily="34" charset="0"/>
              </a:rPr>
              <a:t>ESPECTADORES ÚNICOS</a:t>
            </a:r>
          </a:p>
          <a:p>
            <a:r>
              <a:rPr lang="pt-PT" sz="1000" b="1" dirty="0" smtClean="0">
                <a:latin typeface="Arial" panose="020B0604020202020204" pitchFamily="34" charset="0"/>
                <a:cs typeface="Arial" panose="020B0604020202020204" pitchFamily="34" charset="0"/>
              </a:rPr>
              <a:t> (SEMELHANTE AO ALCANCE)</a:t>
            </a:r>
          </a:p>
          <a:p>
            <a:endParaRPr lang="pt-PT" sz="1000" b="1" dirty="0" smtClean="0">
              <a:latin typeface="Arial" panose="020B0604020202020204" pitchFamily="34" charset="0"/>
              <a:cs typeface="Arial" panose="020B0604020202020204" pitchFamily="34" charset="0"/>
            </a:endParaRPr>
          </a:p>
          <a:p>
            <a:pPr algn="just"/>
            <a:r>
              <a:rPr lang="pt-PT" sz="1000" dirty="0" smtClean="0">
                <a:latin typeface="Arial" panose="020B0604020202020204" pitchFamily="34" charset="0"/>
                <a:cs typeface="Arial" panose="020B0604020202020204" pitchFamily="34" charset="0"/>
              </a:rPr>
              <a:t>Número total de pessoas que viram um vídeo num determinado período de tempo. É relevante porque ajuda-nos a medir efetivamente a nossa audiência, sobretudo se este valor for inferior ao dos subscritores</a:t>
            </a:r>
            <a:r>
              <a:rPr lang="pt-PT" sz="1000" dirty="0" smtClean="0"/>
              <a:t>.</a:t>
            </a:r>
            <a:endParaRPr lang="pt-PT" sz="1000" dirty="0"/>
          </a:p>
        </p:txBody>
      </p:sp>
      <p:pic>
        <p:nvPicPr>
          <p:cNvPr id="2" name="Imagem 1"/>
          <p:cNvPicPr>
            <a:picLocks noChangeAspect="1"/>
          </p:cNvPicPr>
          <p:nvPr/>
        </p:nvPicPr>
        <p:blipFill>
          <a:blip r:embed="rId2"/>
          <a:stretch>
            <a:fillRect/>
          </a:stretch>
        </p:blipFill>
        <p:spPr>
          <a:xfrm>
            <a:off x="9391750" y="432921"/>
            <a:ext cx="2170364" cy="256054"/>
          </a:xfrm>
          <a:prstGeom prst="rect">
            <a:avLst/>
          </a:prstGeom>
        </p:spPr>
      </p:pic>
    </p:spTree>
    <p:extLst>
      <p:ext uri="{BB962C8B-B14F-4D97-AF65-F5344CB8AC3E}">
        <p14:creationId xmlns:p14="http://schemas.microsoft.com/office/powerpoint/2010/main" val="411185733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osição de Conteúdo 2"/>
          <p:cNvSpPr>
            <a:spLocks noGrp="1"/>
          </p:cNvSpPr>
          <p:nvPr>
            <p:ph idx="1"/>
          </p:nvPr>
        </p:nvSpPr>
        <p:spPr>
          <a:xfrm>
            <a:off x="1787856" y="928048"/>
            <a:ext cx="7410735" cy="5248915"/>
          </a:xfrm>
        </p:spPr>
        <p:txBody>
          <a:bodyPr>
            <a:normAutofit/>
          </a:bodyPr>
          <a:lstStyle/>
          <a:p>
            <a:pPr marL="0" indent="0">
              <a:buNone/>
            </a:pPr>
            <a:r>
              <a:rPr lang="pt-PT" sz="1200" b="1" dirty="0" smtClean="0">
                <a:latin typeface="Arial" panose="020B0604020202020204" pitchFamily="34" charset="0"/>
                <a:cs typeface="Arial" panose="020B0604020202020204" pitchFamily="34" charset="0"/>
              </a:rPr>
              <a:t>TEMPO DE VISUALIZAÇÃO</a:t>
            </a:r>
          </a:p>
          <a:p>
            <a:pPr marL="0" indent="0">
              <a:buNone/>
            </a:pPr>
            <a:r>
              <a:rPr lang="pt-PT" sz="1200" dirty="0" smtClean="0">
                <a:latin typeface="Arial" panose="020B0604020202020204" pitchFamily="34" charset="0"/>
                <a:cs typeface="Arial" panose="020B0604020202020204" pitchFamily="34" charset="0"/>
              </a:rPr>
              <a:t>Corresponde ao tempo de visualização dos vídeos de forma agregada ou individual. É relevante porque o algoritmo do YT assume que quanto maior o tempo de visualização, mais relevante será o conteúdo, sugerindo-o a mais utilizadores.</a:t>
            </a:r>
          </a:p>
          <a:p>
            <a:pPr marL="0" indent="0">
              <a:buNone/>
            </a:pPr>
            <a:r>
              <a:rPr lang="pt-PT" sz="1200" b="1" dirty="0" smtClean="0">
                <a:latin typeface="Arial" panose="020B0604020202020204" pitchFamily="34" charset="0"/>
                <a:cs typeface="Arial" panose="020B0604020202020204" pitchFamily="34" charset="0"/>
              </a:rPr>
              <a:t>INTERAÇÃO</a:t>
            </a:r>
          </a:p>
          <a:p>
            <a:pPr marL="0" indent="0">
              <a:buNone/>
            </a:pPr>
            <a:r>
              <a:rPr lang="pt-PT" sz="1200" dirty="0" smtClean="0">
                <a:latin typeface="Arial" panose="020B0604020202020204" pitchFamily="34" charset="0"/>
                <a:cs typeface="Arial" panose="020B0604020202020204" pitchFamily="34" charset="0"/>
              </a:rPr>
              <a:t>Conjunto de comentários, partilhas, </a:t>
            </a:r>
            <a:r>
              <a:rPr lang="pt-PT" sz="1200" dirty="0" err="1" smtClean="0">
                <a:latin typeface="Arial" panose="020B0604020202020204" pitchFamily="34" charset="0"/>
                <a:cs typeface="Arial" panose="020B0604020202020204" pitchFamily="34" charset="0"/>
              </a:rPr>
              <a:t>likes</a:t>
            </a:r>
            <a:r>
              <a:rPr lang="pt-PT" sz="1200" dirty="0" smtClean="0">
                <a:latin typeface="Arial" panose="020B0604020202020204" pitchFamily="34" charset="0"/>
                <a:cs typeface="Arial" panose="020B0604020202020204" pitchFamily="34" charset="0"/>
              </a:rPr>
              <a:t> e outros que fornecem indicações quantitativas e qualitativas sobre o efeito que o conteúdo partilhado tem na audiência.</a:t>
            </a:r>
          </a:p>
          <a:p>
            <a:pPr marL="0" indent="0">
              <a:buNone/>
            </a:pPr>
            <a:r>
              <a:rPr lang="pt-PT" sz="1200" b="1" dirty="0" smtClean="0">
                <a:latin typeface="Arial" panose="020B0604020202020204" pitchFamily="34" charset="0"/>
                <a:cs typeface="Arial" panose="020B0604020202020204" pitchFamily="34" charset="0"/>
              </a:rPr>
              <a:t>RETENÇÃO DA AUDIÊNCIA</a:t>
            </a:r>
          </a:p>
          <a:p>
            <a:pPr marL="0" indent="0">
              <a:buNone/>
            </a:pPr>
            <a:r>
              <a:rPr lang="pt-PT" sz="1200" dirty="0" smtClean="0">
                <a:latin typeface="Arial" panose="020B0604020202020204" pitchFamily="34" charset="0"/>
                <a:cs typeface="Arial" panose="020B0604020202020204" pitchFamily="34" charset="0"/>
              </a:rPr>
              <a:t>Fornece-nos o tempo de visualização médio de um vídeo, assim como a percentagem média de vídeo visto. Além disso, permite monitorizar o comportamento agregado (ver / deixar de ver) dos utilizadores em cada momento da visualização.</a:t>
            </a:r>
          </a:p>
          <a:p>
            <a:pPr marL="0" indent="0">
              <a:buNone/>
            </a:pPr>
            <a:r>
              <a:rPr lang="pt-PT" sz="1200" b="1" dirty="0" smtClean="0">
                <a:latin typeface="Arial" panose="020B0604020202020204" pitchFamily="34" charset="0"/>
                <a:cs typeface="Arial" panose="020B0604020202020204" pitchFamily="34" charset="0"/>
              </a:rPr>
              <a:t>FONTES DE TRÁFEGO</a:t>
            </a:r>
          </a:p>
          <a:p>
            <a:pPr marL="0" indent="0">
              <a:buNone/>
            </a:pPr>
            <a:r>
              <a:rPr lang="pt-PT" sz="1200" dirty="0" smtClean="0">
                <a:latin typeface="Arial" panose="020B0604020202020204" pitchFamily="34" charset="0"/>
                <a:cs typeface="Arial" panose="020B0604020202020204" pitchFamily="34" charset="0"/>
              </a:rPr>
              <a:t> </a:t>
            </a:r>
            <a:r>
              <a:rPr lang="pt-PT" sz="1200" dirty="0">
                <a:latin typeface="Arial" panose="020B0604020202020204" pitchFamily="34" charset="0"/>
                <a:cs typeface="Arial" panose="020B0604020202020204" pitchFamily="34" charset="0"/>
              </a:rPr>
              <a:t>I</a:t>
            </a:r>
            <a:r>
              <a:rPr lang="pt-PT" sz="1200" dirty="0" smtClean="0">
                <a:latin typeface="Arial" panose="020B0604020202020204" pitchFamily="34" charset="0"/>
                <a:cs typeface="Arial" panose="020B0604020202020204" pitchFamily="34" charset="0"/>
              </a:rPr>
              <a:t>ndica-nos em que meios os utilizadores se cruzaram com o vídeo e o peso relativo de cada um deles, permitindo delinear estratégias com essa informação.</a:t>
            </a:r>
            <a:endParaRPr lang="pt-PT" sz="1200" dirty="0">
              <a:latin typeface="Arial" panose="020B0604020202020204" pitchFamily="34" charset="0"/>
              <a:cs typeface="Arial" panose="020B0604020202020204" pitchFamily="34" charset="0"/>
            </a:endParaRPr>
          </a:p>
        </p:txBody>
      </p:sp>
      <p:pic>
        <p:nvPicPr>
          <p:cNvPr id="2" name="Imagem 1"/>
          <p:cNvPicPr>
            <a:picLocks noChangeAspect="1"/>
          </p:cNvPicPr>
          <p:nvPr/>
        </p:nvPicPr>
        <p:blipFill>
          <a:blip r:embed="rId2"/>
          <a:stretch>
            <a:fillRect/>
          </a:stretch>
        </p:blipFill>
        <p:spPr>
          <a:xfrm>
            <a:off x="9419045" y="671994"/>
            <a:ext cx="2170364" cy="256054"/>
          </a:xfrm>
          <a:prstGeom prst="rect">
            <a:avLst/>
          </a:prstGeom>
        </p:spPr>
      </p:pic>
    </p:spTree>
    <p:extLst>
      <p:ext uri="{BB962C8B-B14F-4D97-AF65-F5344CB8AC3E}">
        <p14:creationId xmlns:p14="http://schemas.microsoft.com/office/powerpoint/2010/main" val="204524119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osição de Conteúdo 2"/>
          <p:cNvSpPr>
            <a:spLocks noGrp="1"/>
          </p:cNvSpPr>
          <p:nvPr>
            <p:ph idx="1"/>
          </p:nvPr>
        </p:nvSpPr>
        <p:spPr>
          <a:xfrm>
            <a:off x="0" y="0"/>
            <a:ext cx="12192000" cy="7567684"/>
          </a:xfrm>
        </p:spPr>
        <p:txBody>
          <a:bodyPr/>
          <a:lstStyle/>
          <a:p>
            <a:endParaRPr lang="pt-PT" dirty="0"/>
          </a:p>
        </p:txBody>
      </p:sp>
      <p:grpSp>
        <p:nvGrpSpPr>
          <p:cNvPr id="5" name="Group 131"/>
          <p:cNvGrpSpPr>
            <a:grpSpLocks/>
          </p:cNvGrpSpPr>
          <p:nvPr/>
        </p:nvGrpSpPr>
        <p:grpSpPr bwMode="auto">
          <a:xfrm>
            <a:off x="-159650" y="-14238"/>
            <a:ext cx="12351726" cy="7763142"/>
            <a:chOff x="-22" y="-25"/>
            <a:chExt cx="18731" cy="13631"/>
          </a:xfrm>
        </p:grpSpPr>
        <p:grpSp>
          <p:nvGrpSpPr>
            <p:cNvPr id="6" name="Group 138"/>
            <p:cNvGrpSpPr>
              <a:grpSpLocks/>
            </p:cNvGrpSpPr>
            <p:nvPr/>
          </p:nvGrpSpPr>
          <p:grpSpPr bwMode="auto">
            <a:xfrm>
              <a:off x="0" y="13102"/>
              <a:ext cx="524" cy="2"/>
              <a:chOff x="0" y="13102"/>
              <a:chExt cx="524" cy="2"/>
            </a:xfrm>
          </p:grpSpPr>
          <p:sp>
            <p:nvSpPr>
              <p:cNvPr id="13" name="Freeform 139"/>
              <p:cNvSpPr>
                <a:spLocks/>
              </p:cNvSpPr>
              <p:nvPr/>
            </p:nvSpPr>
            <p:spPr bwMode="auto">
              <a:xfrm>
                <a:off x="0" y="13102"/>
                <a:ext cx="524" cy="2"/>
              </a:xfrm>
              <a:custGeom>
                <a:avLst/>
                <a:gdLst>
                  <a:gd name="T0" fmla="*/ 0 w 524"/>
                  <a:gd name="T1" fmla="*/ 524 w 524"/>
                </a:gdLst>
                <a:ahLst/>
                <a:cxnLst>
                  <a:cxn ang="0">
                    <a:pos x="T0" y="0"/>
                  </a:cxn>
                  <a:cxn ang="0">
                    <a:pos x="T1" y="0"/>
                  </a:cxn>
                </a:cxnLst>
                <a:rect l="0" t="0" r="r" b="b"/>
                <a:pathLst>
                  <a:path w="524">
                    <a:moveTo>
                      <a:pt x="0" y="0"/>
                    </a:moveTo>
                    <a:lnTo>
                      <a:pt x="524" y="0"/>
                    </a:lnTo>
                  </a:path>
                </a:pathLst>
              </a:custGeom>
              <a:noFill/>
              <a:ln w="7747">
                <a:solidFill>
                  <a:srgbClr val="4FA246"/>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pt-PT"/>
              </a:p>
            </p:txBody>
          </p:sp>
        </p:grpSp>
        <p:grpSp>
          <p:nvGrpSpPr>
            <p:cNvPr id="7" name="Group 134"/>
            <p:cNvGrpSpPr>
              <a:grpSpLocks/>
            </p:cNvGrpSpPr>
            <p:nvPr/>
          </p:nvGrpSpPr>
          <p:grpSpPr bwMode="auto">
            <a:xfrm>
              <a:off x="-22" y="-25"/>
              <a:ext cx="18206" cy="13631"/>
              <a:chOff x="-22" y="-25"/>
              <a:chExt cx="18206" cy="13631"/>
            </a:xfrm>
          </p:grpSpPr>
          <p:sp>
            <p:nvSpPr>
              <p:cNvPr id="10" name="Freeform 137"/>
              <p:cNvSpPr>
                <a:spLocks/>
              </p:cNvSpPr>
              <p:nvPr/>
            </p:nvSpPr>
            <p:spPr bwMode="auto">
              <a:xfrm>
                <a:off x="11463" y="13102"/>
                <a:ext cx="6721" cy="2"/>
              </a:xfrm>
              <a:custGeom>
                <a:avLst/>
                <a:gdLst>
                  <a:gd name="T0" fmla="+- 0 11463 11463"/>
                  <a:gd name="T1" fmla="*/ T0 w 6721"/>
                  <a:gd name="T2" fmla="+- 0 18184 11463"/>
                  <a:gd name="T3" fmla="*/ T2 w 6721"/>
                </a:gdLst>
                <a:ahLst/>
                <a:cxnLst>
                  <a:cxn ang="0">
                    <a:pos x="T1" y="0"/>
                  </a:cxn>
                  <a:cxn ang="0">
                    <a:pos x="T3" y="0"/>
                  </a:cxn>
                </a:cxnLst>
                <a:rect l="0" t="0" r="r" b="b"/>
                <a:pathLst>
                  <a:path w="6721">
                    <a:moveTo>
                      <a:pt x="0" y="0"/>
                    </a:moveTo>
                    <a:lnTo>
                      <a:pt x="6721" y="0"/>
                    </a:lnTo>
                  </a:path>
                </a:pathLst>
              </a:custGeom>
              <a:noFill/>
              <a:ln w="7747">
                <a:solidFill>
                  <a:srgbClr val="4FA246"/>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pt-PT"/>
              </a:p>
            </p:txBody>
          </p:sp>
          <p:pic>
            <p:nvPicPr>
              <p:cNvPr id="11" name="Picture 13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 y="-25"/>
                <a:ext cx="11813" cy="1363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132"/>
            <p:cNvGrpSpPr>
              <a:grpSpLocks/>
            </p:cNvGrpSpPr>
            <p:nvPr/>
          </p:nvGrpSpPr>
          <p:grpSpPr bwMode="auto">
            <a:xfrm>
              <a:off x="11463" y="-25"/>
              <a:ext cx="7246" cy="13631"/>
              <a:chOff x="11463" y="-25"/>
              <a:chExt cx="7246" cy="13631"/>
            </a:xfrm>
          </p:grpSpPr>
          <p:sp>
            <p:nvSpPr>
              <p:cNvPr id="9" name="Freeform 133"/>
              <p:cNvSpPr>
                <a:spLocks/>
              </p:cNvSpPr>
              <p:nvPr/>
            </p:nvSpPr>
            <p:spPr bwMode="auto">
              <a:xfrm>
                <a:off x="11463" y="-25"/>
                <a:ext cx="7246" cy="13631"/>
              </a:xfrm>
              <a:custGeom>
                <a:avLst/>
                <a:gdLst>
                  <a:gd name="T0" fmla="+- 0 11463 11463"/>
                  <a:gd name="T1" fmla="*/ T0 w 7246"/>
                  <a:gd name="T2" fmla="*/ 13606 h 13606"/>
                  <a:gd name="T3" fmla="+- 0 18709 11463"/>
                  <a:gd name="T4" fmla="*/ T3 w 7246"/>
                  <a:gd name="T5" fmla="*/ 13606 h 13606"/>
                  <a:gd name="T6" fmla="+- 0 18709 11463"/>
                  <a:gd name="T7" fmla="*/ T6 w 7246"/>
                  <a:gd name="T8" fmla="*/ 0 h 13606"/>
                  <a:gd name="T9" fmla="+- 0 11463 11463"/>
                  <a:gd name="T10" fmla="*/ T9 w 7246"/>
                  <a:gd name="T11" fmla="*/ 0 h 13606"/>
                  <a:gd name="T12" fmla="+- 0 11463 11463"/>
                  <a:gd name="T13" fmla="*/ T12 w 7246"/>
                  <a:gd name="T14" fmla="*/ 13606 h 13606"/>
                </a:gdLst>
                <a:ahLst/>
                <a:cxnLst>
                  <a:cxn ang="0">
                    <a:pos x="T1" y="T2"/>
                  </a:cxn>
                  <a:cxn ang="0">
                    <a:pos x="T4" y="T5"/>
                  </a:cxn>
                  <a:cxn ang="0">
                    <a:pos x="T7" y="T8"/>
                  </a:cxn>
                  <a:cxn ang="0">
                    <a:pos x="T10" y="T11"/>
                  </a:cxn>
                  <a:cxn ang="0">
                    <a:pos x="T13" y="T14"/>
                  </a:cxn>
                </a:cxnLst>
                <a:rect l="0" t="0" r="r" b="b"/>
                <a:pathLst>
                  <a:path w="7246" h="13606">
                    <a:moveTo>
                      <a:pt x="0" y="13606"/>
                    </a:moveTo>
                    <a:lnTo>
                      <a:pt x="7246" y="13606"/>
                    </a:lnTo>
                    <a:lnTo>
                      <a:pt x="7246" y="0"/>
                    </a:lnTo>
                    <a:lnTo>
                      <a:pt x="0" y="0"/>
                    </a:lnTo>
                    <a:lnTo>
                      <a:pt x="0" y="13606"/>
                    </a:lnTo>
                  </a:path>
                </a:pathLst>
              </a:custGeom>
              <a:solidFill>
                <a:srgbClr val="03123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pt-PT"/>
              </a:p>
            </p:txBody>
          </p:sp>
        </p:grpSp>
      </p:grpSp>
      <p:sp>
        <p:nvSpPr>
          <p:cNvPr id="14" name="Retângulo 13"/>
          <p:cNvSpPr/>
          <p:nvPr/>
        </p:nvSpPr>
        <p:spPr>
          <a:xfrm>
            <a:off x="7630160" y="735955"/>
            <a:ext cx="4215717" cy="4678204"/>
          </a:xfrm>
          <a:prstGeom prst="rect">
            <a:avLst/>
          </a:prstGeom>
        </p:spPr>
        <p:txBody>
          <a:bodyPr wrap="square">
            <a:spAutoFit/>
          </a:bodyPr>
          <a:lstStyle/>
          <a:p>
            <a:r>
              <a:rPr lang="pt-PT" sz="2000" dirty="0" smtClean="0">
                <a:solidFill>
                  <a:schemeClr val="bg1"/>
                </a:solidFill>
                <a:latin typeface="Arial" panose="020B0604020202020204" pitchFamily="34" charset="0"/>
                <a:cs typeface="Arial" panose="020B0604020202020204" pitchFamily="34" charset="0"/>
              </a:rPr>
              <a:t>12</a:t>
            </a:r>
          </a:p>
          <a:p>
            <a:endParaRPr lang="pt-PT" sz="2000" dirty="0" smtClean="0">
              <a:solidFill>
                <a:schemeClr val="bg1"/>
              </a:solidFill>
              <a:latin typeface="Arial" panose="020B0604020202020204" pitchFamily="34" charset="0"/>
              <a:cs typeface="Arial" panose="020B0604020202020204" pitchFamily="34" charset="0"/>
            </a:endParaRPr>
          </a:p>
          <a:p>
            <a:endParaRPr lang="pt-PT" sz="2000" dirty="0" smtClean="0">
              <a:solidFill>
                <a:schemeClr val="bg1"/>
              </a:solidFill>
              <a:latin typeface="Arial" panose="020B0604020202020204" pitchFamily="34" charset="0"/>
              <a:cs typeface="Arial" panose="020B0604020202020204" pitchFamily="34" charset="0"/>
            </a:endParaRPr>
          </a:p>
          <a:p>
            <a:r>
              <a:rPr lang="pt-PT" sz="2000" dirty="0" smtClean="0">
                <a:solidFill>
                  <a:schemeClr val="bg1"/>
                </a:solidFill>
                <a:latin typeface="Arial" panose="020B0604020202020204" pitchFamily="34" charset="0"/>
                <a:cs typeface="Arial" panose="020B0604020202020204" pitchFamily="34" charset="0"/>
              </a:rPr>
              <a:t>Ações de Comunicação</a:t>
            </a:r>
          </a:p>
          <a:p>
            <a:endParaRPr lang="pt-PT" sz="3200" dirty="0" smtClean="0">
              <a:solidFill>
                <a:schemeClr val="bg1"/>
              </a:solidFill>
              <a:latin typeface="Arial" panose="020B0604020202020204" pitchFamily="34" charset="0"/>
              <a:cs typeface="Arial" panose="020B0604020202020204" pitchFamily="34" charset="0"/>
            </a:endParaRPr>
          </a:p>
          <a:p>
            <a:endParaRPr lang="pt-PT" dirty="0" smtClean="0">
              <a:solidFill>
                <a:schemeClr val="bg1"/>
              </a:solidFill>
            </a:endParaRPr>
          </a:p>
          <a:p>
            <a:endParaRPr lang="pt-PT" dirty="0" smtClean="0">
              <a:solidFill>
                <a:schemeClr val="bg1"/>
              </a:solidFill>
            </a:endParaRPr>
          </a:p>
          <a:p>
            <a:endParaRPr lang="pt-PT" dirty="0" smtClean="0">
              <a:solidFill>
                <a:schemeClr val="bg1"/>
              </a:solidFill>
            </a:endParaRPr>
          </a:p>
          <a:p>
            <a:endParaRPr lang="pt-PT" dirty="0" smtClean="0">
              <a:solidFill>
                <a:schemeClr val="bg1"/>
              </a:solidFill>
            </a:endParaRPr>
          </a:p>
          <a:p>
            <a:endParaRPr lang="pt-PT" dirty="0" smtClean="0">
              <a:solidFill>
                <a:schemeClr val="bg1"/>
              </a:solidFill>
            </a:endParaRPr>
          </a:p>
          <a:p>
            <a:endParaRPr lang="pt-PT" dirty="0" smtClean="0">
              <a:solidFill>
                <a:schemeClr val="bg1"/>
              </a:solidFill>
            </a:endParaRPr>
          </a:p>
          <a:p>
            <a:endParaRPr lang="pt-PT" dirty="0" smtClean="0">
              <a:solidFill>
                <a:schemeClr val="bg1"/>
              </a:solidFill>
            </a:endParaRPr>
          </a:p>
          <a:p>
            <a:endParaRPr lang="pt-PT" dirty="0" smtClean="0">
              <a:solidFill>
                <a:schemeClr val="bg1"/>
              </a:solidFill>
            </a:endParaRPr>
          </a:p>
          <a:p>
            <a:endParaRPr lang="pt-PT" dirty="0" smtClean="0">
              <a:solidFill>
                <a:schemeClr val="bg1"/>
              </a:solidFill>
              <a:latin typeface="Arial" panose="020B0604020202020204" pitchFamily="34" charset="0"/>
              <a:cs typeface="Arial" panose="020B0604020202020204" pitchFamily="34" charset="0"/>
            </a:endParaRPr>
          </a:p>
          <a:p>
            <a:r>
              <a:rPr lang="pt-PT" sz="1200" dirty="0">
                <a:solidFill>
                  <a:schemeClr val="bg1"/>
                </a:solidFill>
                <a:latin typeface="Arial" panose="020B0604020202020204" pitchFamily="34" charset="0"/>
                <a:cs typeface="Arial" panose="020B0604020202020204" pitchFamily="34" charset="0"/>
              </a:rPr>
              <a:t>Quadro Financeiro Plurianual para área dos Assuntos</a:t>
            </a:r>
          </a:p>
          <a:p>
            <a:r>
              <a:rPr lang="pt-PT" sz="1200" dirty="0">
                <a:solidFill>
                  <a:schemeClr val="bg1"/>
                </a:solidFill>
                <a:latin typeface="Arial" panose="020B0604020202020204" pitchFamily="34" charset="0"/>
                <a:cs typeface="Arial" panose="020B0604020202020204" pitchFamily="34" charset="0"/>
              </a:rPr>
              <a:t>Internos 2021-2027</a:t>
            </a:r>
          </a:p>
        </p:txBody>
      </p:sp>
    </p:spTree>
    <p:extLst>
      <p:ext uri="{BB962C8B-B14F-4D97-AF65-F5344CB8AC3E}">
        <p14:creationId xmlns:p14="http://schemas.microsoft.com/office/powerpoint/2010/main" val="163699628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osição de Conteúdo 2"/>
          <p:cNvSpPr>
            <a:spLocks noGrp="1"/>
          </p:cNvSpPr>
          <p:nvPr>
            <p:ph idx="1"/>
          </p:nvPr>
        </p:nvSpPr>
        <p:spPr>
          <a:xfrm>
            <a:off x="838200" y="145144"/>
            <a:ext cx="4909457" cy="543831"/>
          </a:xfrm>
        </p:spPr>
        <p:txBody>
          <a:bodyPr/>
          <a:lstStyle/>
          <a:p>
            <a:r>
              <a:rPr lang="pt-PT" sz="2000" dirty="0" smtClean="0">
                <a:latin typeface="Arial" panose="020B0604020202020204" pitchFamily="34" charset="0"/>
                <a:cs typeface="Arial" panose="020B0604020202020204" pitchFamily="34" charset="0"/>
              </a:rPr>
              <a:t>12 </a:t>
            </a:r>
            <a:r>
              <a:rPr lang="pt-PT" sz="2000" dirty="0" smtClean="0">
                <a:solidFill>
                  <a:srgbClr val="92D050"/>
                </a:solidFill>
                <a:latin typeface="Arial" panose="020B0604020202020204" pitchFamily="34" charset="0"/>
                <a:cs typeface="Arial" panose="020B0604020202020204" pitchFamily="34" charset="0"/>
              </a:rPr>
              <a:t>AÇÕES DE COMUNICAÇÃO</a:t>
            </a:r>
          </a:p>
          <a:p>
            <a:endParaRPr lang="pt-PT" dirty="0"/>
          </a:p>
        </p:txBody>
      </p:sp>
      <p:sp>
        <p:nvSpPr>
          <p:cNvPr id="5" name="CaixaDeTexto 4"/>
          <p:cNvSpPr txBox="1"/>
          <p:nvPr/>
        </p:nvSpPr>
        <p:spPr>
          <a:xfrm>
            <a:off x="838200" y="688975"/>
            <a:ext cx="5050972" cy="6186309"/>
          </a:xfrm>
          <a:prstGeom prst="rect">
            <a:avLst/>
          </a:prstGeom>
          <a:noFill/>
        </p:spPr>
        <p:txBody>
          <a:bodyPr wrap="square" rtlCol="0">
            <a:spAutoFit/>
          </a:bodyPr>
          <a:lstStyle/>
          <a:p>
            <a:r>
              <a:rPr lang="pt-PT" sz="1200" dirty="0" smtClean="0">
                <a:latin typeface="Arial" panose="020B0604020202020204" pitchFamily="34" charset="0"/>
                <a:cs typeface="Arial" panose="020B0604020202020204" pitchFamily="34" charset="0"/>
              </a:rPr>
              <a:t>.</a:t>
            </a:r>
            <a:r>
              <a:rPr lang="pt-PT" sz="1200" b="1" dirty="0" smtClean="0">
                <a:solidFill>
                  <a:srgbClr val="92D050"/>
                </a:solidFill>
                <a:latin typeface="Arial" panose="020B0604020202020204" pitchFamily="34" charset="0"/>
                <a:cs typeface="Arial" panose="020B0604020202020204" pitchFamily="34" charset="0"/>
              </a:rPr>
              <a:t>1 AÇÕES DE LANÇAMENTO DA MARCA “PORTUGAL PROTEGE 21-27”</a:t>
            </a:r>
          </a:p>
          <a:p>
            <a:endParaRPr lang="pt-PT" sz="1200" b="1" dirty="0" smtClean="0">
              <a:solidFill>
                <a:srgbClr val="92D050"/>
              </a:solidFill>
              <a:latin typeface="Arial" panose="020B0604020202020204" pitchFamily="34" charset="0"/>
              <a:cs typeface="Arial" panose="020B0604020202020204" pitchFamily="34" charset="0"/>
            </a:endParaRPr>
          </a:p>
          <a:p>
            <a:r>
              <a:rPr lang="pt-PT" sz="1200" b="1" dirty="0" smtClean="0">
                <a:solidFill>
                  <a:srgbClr val="92D050"/>
                </a:solidFill>
                <a:latin typeface="Arial" panose="020B0604020202020204" pitchFamily="34" charset="0"/>
                <a:cs typeface="Arial" panose="020B0604020202020204" pitchFamily="34" charset="0"/>
              </a:rPr>
              <a:t>WEBSITE</a:t>
            </a:r>
          </a:p>
          <a:p>
            <a:r>
              <a:rPr lang="pt-PT" sz="1200" dirty="0" smtClean="0">
                <a:latin typeface="Arial" panose="020B0604020202020204" pitchFamily="34" charset="0"/>
                <a:cs typeface="Arial" panose="020B0604020202020204" pitchFamily="34" charset="0"/>
              </a:rPr>
              <a:t> A criação de um website torna-se num dos elementos-chave neste processo de comunicação dos Fundos Europeus. Os utilizadores/beneficiários terão acesso a toda a informação correspondente a cada um dos programas, nomeadamente os objetivos, atividades, possibilidades de financiamento disponíveis e realização do programa. Estarão também disponíveis os materiais de comunicação e visibilidade, bem como todo o acervo dos programas passados (2007-2013/2014-2020).</a:t>
            </a:r>
          </a:p>
          <a:p>
            <a:r>
              <a:rPr lang="pt-PT" sz="1200" dirty="0" smtClean="0">
                <a:latin typeface="Arial" panose="020B0604020202020204" pitchFamily="34" charset="0"/>
                <a:cs typeface="Arial" panose="020B0604020202020204" pitchFamily="34" charset="0"/>
              </a:rPr>
              <a:t>Através do website, também será possível: efetuar candidaturas, tendo um link direto para a plataforma “SIGFC 2021-2027”; encontrar o parceiro que melhor se ajuste, através do Banco de parcerias; encontrar uma área de acesso reservado onde, por exemplo, os membros do Comité de Acompanhamento Técnico - CAT terão acesso a informação exclusiva.</a:t>
            </a:r>
          </a:p>
          <a:p>
            <a:r>
              <a:rPr lang="pt-PT" sz="1200" dirty="0" smtClean="0">
                <a:latin typeface="Arial" panose="020B0604020202020204" pitchFamily="34" charset="0"/>
                <a:cs typeface="Arial" panose="020B0604020202020204" pitchFamily="34" charset="0"/>
              </a:rPr>
              <a:t>O website terá obrigatoriamente, de acordo com os normativos da visibilidade, transparência e comunicação, o seguinte:</a:t>
            </a:r>
          </a:p>
          <a:p>
            <a:endParaRPr lang="pt-PT" sz="1200" dirty="0" smtClean="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pt-PT" sz="1200" dirty="0" smtClean="0">
                <a:latin typeface="Arial" panose="020B0604020202020204" pitchFamily="34" charset="0"/>
                <a:cs typeface="Arial" panose="020B0604020202020204" pitchFamily="34" charset="0"/>
              </a:rPr>
              <a:t>O acesso a pessoas com deficiência ou incapacidades, cumprindo as normas e boas práticas. Os conteúdos serão adaptados para amblíopes;</a:t>
            </a:r>
          </a:p>
          <a:p>
            <a:pPr marL="171450" indent="-171450">
              <a:buFont typeface="Arial" panose="020B0604020202020204" pitchFamily="34" charset="0"/>
              <a:buChar char="•"/>
            </a:pPr>
            <a:r>
              <a:rPr lang="pt-PT" sz="1200" dirty="0" smtClean="0">
                <a:latin typeface="Arial" panose="020B0604020202020204" pitchFamily="34" charset="0"/>
                <a:cs typeface="Arial" panose="020B0604020202020204" pitchFamily="34" charset="0"/>
              </a:rPr>
              <a:t>Estar disponível a sua tradução para inglês;</a:t>
            </a:r>
          </a:p>
          <a:p>
            <a:pPr marL="171450" indent="-171450">
              <a:buFont typeface="Arial" panose="020B0604020202020204" pitchFamily="34" charset="0"/>
              <a:buChar char="•"/>
            </a:pPr>
            <a:r>
              <a:rPr lang="pt-PT" sz="1200" dirty="0" smtClean="0">
                <a:latin typeface="Arial" panose="020B0604020202020204" pitchFamily="34" charset="0"/>
                <a:cs typeface="Arial" panose="020B0604020202020204" pitchFamily="34" charset="0"/>
              </a:rPr>
              <a:t>Cumprir os critérios de segurança da RNSI;</a:t>
            </a:r>
          </a:p>
          <a:p>
            <a:pPr marL="171450" indent="-171450">
              <a:buFont typeface="Arial" panose="020B0604020202020204" pitchFamily="34" charset="0"/>
              <a:buChar char="•"/>
            </a:pPr>
            <a:r>
              <a:rPr lang="pt-PT" sz="1200" dirty="0" smtClean="0">
                <a:latin typeface="Arial" panose="020B0604020202020204" pitchFamily="34" charset="0"/>
                <a:cs typeface="Arial" panose="020B0604020202020204" pitchFamily="34" charset="0"/>
              </a:rPr>
              <a:t>Cumprir o regulamento geral da proteção de dados (RGPD)</a:t>
            </a:r>
          </a:p>
          <a:p>
            <a:pPr marL="171450" indent="-171450">
              <a:buFont typeface="Arial" panose="020B0604020202020204" pitchFamily="34" charset="0"/>
              <a:buChar char="•"/>
            </a:pPr>
            <a:r>
              <a:rPr lang="pt-PT" sz="1200" dirty="0" smtClean="0">
                <a:latin typeface="Arial" panose="020B0604020202020204" pitchFamily="34" charset="0"/>
                <a:cs typeface="Arial" panose="020B0604020202020204" pitchFamily="34" charset="0"/>
              </a:rPr>
              <a:t>Ter ligação ao </a:t>
            </a:r>
            <a:r>
              <a:rPr lang="pt-PT" sz="1200" dirty="0" err="1" smtClean="0">
                <a:latin typeface="Arial" panose="020B0604020202020204" pitchFamily="34" charset="0"/>
                <a:cs typeface="Arial" panose="020B0604020202020204" pitchFamily="34" charset="0"/>
              </a:rPr>
              <a:t>Kohesio</a:t>
            </a:r>
            <a:r>
              <a:rPr lang="pt-PT" sz="1200" dirty="0" smtClean="0">
                <a:latin typeface="Arial" panose="020B0604020202020204" pitchFamily="34" charset="0"/>
                <a:cs typeface="Arial" panose="020B0604020202020204" pitchFamily="34" charset="0"/>
              </a:rPr>
              <a:t> Open </a:t>
            </a:r>
            <a:r>
              <a:rPr lang="pt-PT" sz="1200" dirty="0" err="1" smtClean="0">
                <a:latin typeface="Arial" panose="020B0604020202020204" pitchFamily="34" charset="0"/>
                <a:cs typeface="Arial" panose="020B0604020202020204" pitchFamily="34" charset="0"/>
              </a:rPr>
              <a:t>Projects</a:t>
            </a:r>
            <a:r>
              <a:rPr lang="pt-PT" sz="1200" dirty="0" smtClean="0">
                <a:latin typeface="Arial" panose="020B0604020202020204" pitchFamily="34" charset="0"/>
                <a:cs typeface="Arial" panose="020B0604020202020204" pitchFamily="34" charset="0"/>
              </a:rPr>
              <a:t> e outros links úteis;</a:t>
            </a:r>
          </a:p>
          <a:p>
            <a:pPr marL="171450" indent="-171450">
              <a:buFont typeface="Arial" panose="020B0604020202020204" pitchFamily="34" charset="0"/>
              <a:buChar char="•"/>
            </a:pPr>
            <a:r>
              <a:rPr lang="pt-PT" sz="1200" dirty="0" smtClean="0">
                <a:latin typeface="Arial" panose="020B0604020202020204" pitchFamily="34" charset="0"/>
                <a:cs typeface="Arial" panose="020B0604020202020204" pitchFamily="34" charset="0"/>
              </a:rPr>
              <a:t>Estar integrado no Portal da Autoridade de Gestão;</a:t>
            </a:r>
          </a:p>
          <a:p>
            <a:pPr marL="171450" indent="-171450">
              <a:buFont typeface="Arial" panose="020B0604020202020204" pitchFamily="34" charset="0"/>
              <a:buChar char="•"/>
            </a:pPr>
            <a:r>
              <a:rPr lang="pt-PT" sz="1200" dirty="0" smtClean="0">
                <a:latin typeface="Arial" panose="020B0604020202020204" pitchFamily="34" charset="0"/>
                <a:cs typeface="Arial" panose="020B0604020202020204" pitchFamily="34" charset="0"/>
              </a:rPr>
              <a:t>Permitirá a partilha de dados e será um open </a:t>
            </a:r>
            <a:r>
              <a:rPr lang="pt-PT" sz="1200" dirty="0" err="1" smtClean="0">
                <a:latin typeface="Arial" panose="020B0604020202020204" pitchFamily="34" charset="0"/>
                <a:cs typeface="Arial" panose="020B0604020202020204" pitchFamily="34" charset="0"/>
              </a:rPr>
              <a:t>source</a:t>
            </a:r>
            <a:r>
              <a:rPr lang="pt-PT" sz="1200" dirty="0" smtClean="0">
                <a:latin typeface="Arial" panose="020B0604020202020204" pitchFamily="34" charset="0"/>
                <a:cs typeface="Arial" panose="020B0604020202020204" pitchFamily="34" charset="0"/>
              </a:rPr>
              <a:t> baseado na ótica de transparência. Através de um breve questionário os utilizadores poderão submeter as suas queixas, denúncias ou sugestões.</a:t>
            </a:r>
            <a:endParaRPr lang="pt-PT" sz="1200" dirty="0">
              <a:latin typeface="Arial" panose="020B0604020202020204" pitchFamily="34" charset="0"/>
              <a:cs typeface="Arial" panose="020B0604020202020204" pitchFamily="34" charset="0"/>
            </a:endParaRPr>
          </a:p>
        </p:txBody>
      </p:sp>
      <p:sp>
        <p:nvSpPr>
          <p:cNvPr id="6" name="CaixaDeTexto 5"/>
          <p:cNvSpPr txBox="1"/>
          <p:nvPr/>
        </p:nvSpPr>
        <p:spPr>
          <a:xfrm>
            <a:off x="7121211" y="965973"/>
            <a:ext cx="4673600" cy="5447645"/>
          </a:xfrm>
          <a:prstGeom prst="rect">
            <a:avLst/>
          </a:prstGeom>
          <a:noFill/>
        </p:spPr>
        <p:txBody>
          <a:bodyPr wrap="square" rtlCol="0">
            <a:spAutoFit/>
          </a:bodyPr>
          <a:lstStyle/>
          <a:p>
            <a:r>
              <a:rPr lang="pt-PT" sz="1200" dirty="0" smtClean="0">
                <a:latin typeface="Arial" panose="020B0604020202020204" pitchFamily="34" charset="0"/>
                <a:cs typeface="Arial" panose="020B0604020202020204" pitchFamily="34" charset="0"/>
              </a:rPr>
              <a:t>Quem vamos impactar?</a:t>
            </a:r>
          </a:p>
          <a:p>
            <a:endParaRPr lang="pt-PT" sz="1200" dirty="0" smtClean="0">
              <a:latin typeface="Arial" panose="020B0604020202020204" pitchFamily="34" charset="0"/>
              <a:cs typeface="Arial" panose="020B0604020202020204" pitchFamily="34" charset="0"/>
            </a:endParaRPr>
          </a:p>
          <a:p>
            <a:r>
              <a:rPr lang="pt-PT" sz="1200" b="1" dirty="0" smtClean="0">
                <a:solidFill>
                  <a:srgbClr val="92D050"/>
                </a:solidFill>
                <a:latin typeface="Arial" panose="020B0604020202020204" pitchFamily="34" charset="0"/>
                <a:cs typeface="Arial" panose="020B0604020202020204" pitchFamily="34" charset="0"/>
              </a:rPr>
              <a:t>Fundo para a Segurança Interna (FSI):</a:t>
            </a:r>
          </a:p>
          <a:p>
            <a:r>
              <a:rPr lang="pt-PT" sz="1200" dirty="0" smtClean="0">
                <a:latin typeface="Arial" panose="020B0604020202020204" pitchFamily="34" charset="0"/>
                <a:cs typeface="Arial" panose="020B0604020202020204" pitchFamily="34" charset="0"/>
              </a:rPr>
              <a:t> Autoridades nacionais e entidades internacionais relevantes; </a:t>
            </a:r>
            <a:r>
              <a:rPr lang="pt-PT" sz="1200" dirty="0" err="1" smtClean="0">
                <a:latin typeface="Arial" panose="020B0604020202020204" pitchFamily="34" charset="0"/>
                <a:cs typeface="Arial" panose="020B0604020202020204" pitchFamily="34" charset="0"/>
              </a:rPr>
              <a:t>OPCs</a:t>
            </a:r>
            <a:r>
              <a:rPr lang="pt-PT" sz="1200" dirty="0" smtClean="0">
                <a:latin typeface="Arial" panose="020B0604020202020204" pitchFamily="34" charset="0"/>
                <a:cs typeface="Arial" panose="020B0604020202020204" pitchFamily="34" charset="0"/>
              </a:rPr>
              <a:t>; SSI; autoridades judiciárias; Secretaria-geral do Ministério da Justiça; público em geral; entre outros.</a:t>
            </a:r>
          </a:p>
          <a:p>
            <a:r>
              <a:rPr lang="pt-PT" sz="1200" b="1" dirty="0" smtClean="0">
                <a:solidFill>
                  <a:srgbClr val="92D050"/>
                </a:solidFill>
                <a:latin typeface="Arial" panose="020B0604020202020204" pitchFamily="34" charset="0"/>
                <a:cs typeface="Arial" panose="020B0604020202020204" pitchFamily="34" charset="0"/>
              </a:rPr>
              <a:t>Instrumento de Apoio Financeiro à Gestão de Fronteiras e da Política dos Vistos (IGFV):</a:t>
            </a:r>
          </a:p>
          <a:p>
            <a:r>
              <a:rPr lang="pt-PT" sz="1200" b="1" dirty="0" smtClean="0">
                <a:solidFill>
                  <a:srgbClr val="92D050"/>
                </a:solidFill>
                <a:latin typeface="Arial" panose="020B0604020202020204" pitchFamily="34" charset="0"/>
                <a:cs typeface="Arial" panose="020B0604020202020204" pitchFamily="34" charset="0"/>
              </a:rPr>
              <a:t> </a:t>
            </a:r>
            <a:r>
              <a:rPr lang="pt-PT" sz="1200" dirty="0" smtClean="0">
                <a:latin typeface="Arial" panose="020B0604020202020204" pitchFamily="34" charset="0"/>
                <a:cs typeface="Arial" panose="020B0604020202020204" pitchFamily="34" charset="0"/>
              </a:rPr>
              <a:t>Nacionais de países terceiros; GNR; PSP; MNE, SSI; entre outros.</a:t>
            </a:r>
          </a:p>
          <a:p>
            <a:r>
              <a:rPr lang="pt-PT" sz="1200" b="1" dirty="0" smtClean="0">
                <a:solidFill>
                  <a:srgbClr val="92D050"/>
                </a:solidFill>
                <a:latin typeface="Arial" panose="020B0604020202020204" pitchFamily="34" charset="0"/>
                <a:cs typeface="Arial" panose="020B0604020202020204" pitchFamily="34" charset="0"/>
              </a:rPr>
              <a:t>VIDEO INSTITUCIONAL </a:t>
            </a:r>
          </a:p>
          <a:p>
            <a:r>
              <a:rPr lang="pt-PT" sz="1200" dirty="0" smtClean="0">
                <a:latin typeface="Arial" panose="020B0604020202020204" pitchFamily="34" charset="0"/>
                <a:cs typeface="Arial" panose="020B0604020202020204" pitchFamily="34" charset="0"/>
              </a:rPr>
              <a:t>O conteúdo em vídeo é uma tendência cada vez maior no digital. Este tipo de conteúdos interativos consegue despertar com maior facilidade o interesse e a atenção do público em geral, transmitindo uma mensagem clara e objetiva. </a:t>
            </a:r>
          </a:p>
          <a:p>
            <a:r>
              <a:rPr lang="pt-PT" sz="1200" dirty="0" smtClean="0">
                <a:latin typeface="Arial" panose="020B0604020202020204" pitchFamily="34" charset="0"/>
                <a:cs typeface="Arial" panose="020B0604020202020204" pitchFamily="34" charset="0"/>
              </a:rPr>
              <a:t>Aqui, procuraremos evidencia a capacidade de gerir os riscos relacionados com a segurança e proteção da população em geral. Pretendemos mostrar o trabalho desenvolvido pelas Autoridade de Gestão, Organismo Intermédio e entidades beneficiárias e respetivos parceiros, através de filmagens em locais relacionados com as temáticas dos dois fundos europeus.</a:t>
            </a:r>
          </a:p>
          <a:p>
            <a:r>
              <a:rPr lang="pt-PT" sz="1200" dirty="0" smtClean="0">
                <a:latin typeface="Arial" panose="020B0604020202020204" pitchFamily="34" charset="0"/>
                <a:cs typeface="Arial" panose="020B0604020202020204" pitchFamily="34" charset="0"/>
              </a:rPr>
              <a:t>Com a elaboração deste vídeo, reforçamos consequentemente a ideia de que Portugal é um país seguro, acolhedor e inclusivo.</a:t>
            </a:r>
          </a:p>
          <a:p>
            <a:r>
              <a:rPr lang="pt-PT" sz="1200" dirty="0" smtClean="0">
                <a:latin typeface="Arial" panose="020B0604020202020204" pitchFamily="34" charset="0"/>
                <a:cs typeface="Arial" panose="020B0604020202020204" pitchFamily="34" charset="0"/>
              </a:rPr>
              <a:t>O vídeo terá duração estimada de três a quatro minutos, para partilhar nas redes sociais. Pretendemos desenvolver um guião com narrador e filmar pequenas intervenções dos parceiros, exibindo não só as atividades desenvolvidas mas também evidenciando o valor que os mesmos têm na sociedade.</a:t>
            </a:r>
          </a:p>
          <a:p>
            <a:r>
              <a:rPr lang="pt-PT" sz="1200" dirty="0" smtClean="0">
                <a:latin typeface="Arial" panose="020B0604020202020204" pitchFamily="34" charset="0"/>
                <a:cs typeface="Arial" panose="020B0604020202020204" pitchFamily="34" charset="0"/>
              </a:rPr>
              <a:t>Local das filmagens – a definir pela Autoridade de Gestão.</a:t>
            </a:r>
            <a:endParaRPr lang="pt-PT" sz="1200" dirty="0">
              <a:latin typeface="Arial" panose="020B0604020202020204" pitchFamily="34" charset="0"/>
              <a:cs typeface="Arial" panose="020B0604020202020204" pitchFamily="34" charset="0"/>
            </a:endParaRPr>
          </a:p>
        </p:txBody>
      </p:sp>
      <p:pic>
        <p:nvPicPr>
          <p:cNvPr id="2" name="Imagem 1"/>
          <p:cNvPicPr>
            <a:picLocks noChangeAspect="1"/>
          </p:cNvPicPr>
          <p:nvPr/>
        </p:nvPicPr>
        <p:blipFill>
          <a:blip r:embed="rId2"/>
          <a:stretch>
            <a:fillRect/>
          </a:stretch>
        </p:blipFill>
        <p:spPr>
          <a:xfrm>
            <a:off x="9241624" y="560948"/>
            <a:ext cx="2170364" cy="256054"/>
          </a:xfrm>
          <a:prstGeom prst="rect">
            <a:avLst/>
          </a:prstGeom>
        </p:spPr>
      </p:pic>
    </p:spTree>
    <p:extLst>
      <p:ext uri="{BB962C8B-B14F-4D97-AF65-F5344CB8AC3E}">
        <p14:creationId xmlns:p14="http://schemas.microsoft.com/office/powerpoint/2010/main" val="368573389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osição de Conteúdo 2"/>
          <p:cNvSpPr>
            <a:spLocks noGrp="1"/>
          </p:cNvSpPr>
          <p:nvPr>
            <p:ph idx="1"/>
          </p:nvPr>
        </p:nvSpPr>
        <p:spPr>
          <a:xfrm>
            <a:off x="968828" y="188686"/>
            <a:ext cx="5156200" cy="5944734"/>
          </a:xfrm>
        </p:spPr>
        <p:txBody>
          <a:bodyPr>
            <a:noAutofit/>
          </a:bodyPr>
          <a:lstStyle/>
          <a:p>
            <a:pPr marL="0" indent="0">
              <a:buNone/>
            </a:pPr>
            <a:r>
              <a:rPr lang="pt-PT" sz="1200" dirty="0" smtClean="0">
                <a:latin typeface="Arial" panose="020B0604020202020204" pitchFamily="34" charset="0"/>
                <a:cs typeface="Arial" panose="020B0604020202020204" pitchFamily="34" charset="0"/>
              </a:rPr>
              <a:t>A divulgação desta ação nos meios de comunicação social terá certamente um impacto significativo, pois sendo um meio visual torna-se mais apelativo e de fácil projeção, sobretudo a nível do online e redes sociais. </a:t>
            </a:r>
          </a:p>
          <a:p>
            <a:pPr marL="0" indent="0">
              <a:buNone/>
            </a:pPr>
            <a:r>
              <a:rPr lang="pt-PT" sz="1200" b="1" dirty="0" smtClean="0">
                <a:solidFill>
                  <a:srgbClr val="92D050"/>
                </a:solidFill>
                <a:latin typeface="Arial" panose="020B0604020202020204" pitchFamily="34" charset="0"/>
                <a:cs typeface="Arial" panose="020B0604020202020204" pitchFamily="34" charset="0"/>
              </a:rPr>
              <a:t>CONFERÊNCIA INTERNACIONAL</a:t>
            </a:r>
          </a:p>
          <a:p>
            <a:pPr marL="0" indent="0">
              <a:buNone/>
            </a:pPr>
            <a:r>
              <a:rPr lang="pt-PT" sz="1200" dirty="0" smtClean="0">
                <a:latin typeface="Arial" panose="020B0604020202020204" pitchFamily="34" charset="0"/>
                <a:cs typeface="Arial" panose="020B0604020202020204" pitchFamily="34" charset="0"/>
              </a:rPr>
              <a:t> A realização da conferência de âmbito internacional será um dos pontos fulcrais e com maior impacto nos meios de comunicação social, uma vez que irá contar com altas patentes nacionais e internacionais.</a:t>
            </a:r>
          </a:p>
          <a:p>
            <a:pPr marL="0" indent="0">
              <a:buNone/>
            </a:pPr>
            <a:r>
              <a:rPr lang="pt-PT" sz="1200" dirty="0" smtClean="0">
                <a:latin typeface="Arial" panose="020B0604020202020204" pitchFamily="34" charset="0"/>
                <a:cs typeface="Arial" panose="020B0604020202020204" pitchFamily="34" charset="0"/>
              </a:rPr>
              <a:t>Para além de marcar o encerramento do QFP 20142020, o evento tem como objetivo principal marcar o início do QFP 2021-2027. Pretende apresentar a visão estratégica de Portugal para o reforço da segurança, não só aos cidadãos portugueses como também à comunidade europeia e internacional</a:t>
            </a:r>
          </a:p>
          <a:p>
            <a:pPr marL="0" indent="0">
              <a:buNone/>
            </a:pPr>
            <a:r>
              <a:rPr lang="pt-PT" sz="1200" dirty="0" smtClean="0">
                <a:latin typeface="Arial" panose="020B0604020202020204" pitchFamily="34" charset="0"/>
                <a:cs typeface="Arial" panose="020B0604020202020204" pitchFamily="34" charset="0"/>
              </a:rPr>
              <a:t> </a:t>
            </a:r>
            <a:r>
              <a:rPr lang="pt-PT" sz="1200" b="1" dirty="0" smtClean="0">
                <a:solidFill>
                  <a:srgbClr val="92D050"/>
                </a:solidFill>
                <a:latin typeface="Arial" panose="020B0604020202020204" pitchFamily="34" charset="0"/>
                <a:cs typeface="Arial" panose="020B0604020202020204" pitchFamily="34" charset="0"/>
              </a:rPr>
              <a:t>PRÉ EVENTO</a:t>
            </a:r>
          </a:p>
          <a:p>
            <a:pPr marL="0" indent="0">
              <a:buNone/>
            </a:pPr>
            <a:r>
              <a:rPr lang="pt-PT" sz="1200" dirty="0" smtClean="0">
                <a:latin typeface="Arial" panose="020B0604020202020204" pitchFamily="34" charset="0"/>
                <a:cs typeface="Arial" panose="020B0604020202020204" pitchFamily="34" charset="0"/>
              </a:rPr>
              <a:t>Artigo no online para lançamento do projeto (temas, oradores e datas).</a:t>
            </a:r>
          </a:p>
          <a:p>
            <a:pPr marL="0" indent="0">
              <a:buNone/>
            </a:pPr>
            <a:r>
              <a:rPr lang="pt-PT" sz="1200" b="1" dirty="0" smtClean="0">
                <a:solidFill>
                  <a:srgbClr val="92D050"/>
                </a:solidFill>
                <a:latin typeface="Arial" panose="020B0604020202020204" pitchFamily="34" charset="0"/>
                <a:cs typeface="Arial" panose="020B0604020202020204" pitchFamily="34" charset="0"/>
              </a:rPr>
              <a:t>Durante o Evento</a:t>
            </a:r>
          </a:p>
          <a:p>
            <a:pPr marL="0" indent="0">
              <a:buNone/>
            </a:pPr>
            <a:r>
              <a:rPr lang="pt-PT" sz="1200" dirty="0" smtClean="0">
                <a:latin typeface="Arial" panose="020B0604020202020204" pitchFamily="34" charset="0"/>
                <a:cs typeface="Arial" panose="020B0604020202020204" pitchFamily="34" charset="0"/>
              </a:rPr>
              <a:t>Conferência transmitida através do </a:t>
            </a:r>
            <a:r>
              <a:rPr lang="pt-PT" sz="1200" dirty="0" err="1" smtClean="0">
                <a:latin typeface="Arial" panose="020B0604020202020204" pitchFamily="34" charset="0"/>
                <a:cs typeface="Arial" panose="020B0604020202020204" pitchFamily="34" charset="0"/>
              </a:rPr>
              <a:t>Facebook</a:t>
            </a:r>
            <a:r>
              <a:rPr lang="pt-PT" sz="1200" dirty="0" smtClean="0">
                <a:latin typeface="Arial" panose="020B0604020202020204" pitchFamily="34" charset="0"/>
                <a:cs typeface="Arial" panose="020B0604020202020204" pitchFamily="34" charset="0"/>
              </a:rPr>
              <a:t> live do media </a:t>
            </a:r>
            <a:r>
              <a:rPr lang="pt-PT" sz="1200" dirty="0" err="1" smtClean="0">
                <a:latin typeface="Arial" panose="020B0604020202020204" pitchFamily="34" charset="0"/>
                <a:cs typeface="Arial" panose="020B0604020202020204" pitchFamily="34" charset="0"/>
              </a:rPr>
              <a:t>partner</a:t>
            </a:r>
            <a:r>
              <a:rPr lang="pt-PT" sz="1200" dirty="0" smtClean="0">
                <a:latin typeface="Arial" panose="020B0604020202020204" pitchFamily="34" charset="0"/>
                <a:cs typeface="Arial" panose="020B0604020202020204" pitchFamily="34" charset="0"/>
              </a:rPr>
              <a:t> (setecentos e quarenta mil seguidores).</a:t>
            </a:r>
          </a:p>
          <a:p>
            <a:pPr marL="0" indent="0">
              <a:buNone/>
            </a:pPr>
            <a:r>
              <a:rPr lang="pt-PT" sz="1200" dirty="0" smtClean="0">
                <a:latin typeface="Arial" panose="020B0604020202020204" pitchFamily="34" charset="0"/>
                <a:cs typeface="Arial" panose="020B0604020202020204" pitchFamily="34" charset="0"/>
              </a:rPr>
              <a:t>Artigo de acompanhamento editorial no online.</a:t>
            </a:r>
          </a:p>
          <a:p>
            <a:pPr marL="0" indent="0">
              <a:buNone/>
            </a:pPr>
            <a:r>
              <a:rPr lang="pt-PT" sz="1200" dirty="0" smtClean="0">
                <a:latin typeface="Arial" panose="020B0604020202020204" pitchFamily="34" charset="0"/>
                <a:cs typeface="Arial" panose="020B0604020202020204" pitchFamily="34" charset="0"/>
              </a:rPr>
              <a:t>Gravação de entrevistas vídeo aos oradores, participantes e </a:t>
            </a:r>
            <a:r>
              <a:rPr lang="pt-PT" sz="1200" dirty="0" err="1" smtClean="0">
                <a:latin typeface="Arial" panose="020B0604020202020204" pitchFamily="34" charset="0"/>
                <a:cs typeface="Arial" panose="020B0604020202020204" pitchFamily="34" charset="0"/>
              </a:rPr>
              <a:t>keynote</a:t>
            </a:r>
            <a:r>
              <a:rPr lang="pt-PT" sz="1200" dirty="0" smtClean="0">
                <a:latin typeface="Arial" panose="020B0604020202020204" pitchFamily="34" charset="0"/>
                <a:cs typeface="Arial" panose="020B0604020202020204" pitchFamily="34" charset="0"/>
              </a:rPr>
              <a:t> speakers (até dez).</a:t>
            </a:r>
          </a:p>
          <a:p>
            <a:pPr marL="0" indent="0">
              <a:buNone/>
            </a:pPr>
            <a:r>
              <a:rPr lang="pt-PT" sz="1200" dirty="0" smtClean="0">
                <a:latin typeface="Arial" panose="020B0604020202020204" pitchFamily="34" charset="0"/>
                <a:cs typeface="Arial" panose="020B0604020202020204" pitchFamily="34" charset="0"/>
              </a:rPr>
              <a:t>Gravação de vídeo resumo da conferência.</a:t>
            </a:r>
          </a:p>
          <a:p>
            <a:pPr marL="0" indent="0">
              <a:buNone/>
            </a:pPr>
            <a:r>
              <a:rPr lang="pt-PT" sz="1200" b="1" dirty="0" smtClean="0">
                <a:solidFill>
                  <a:srgbClr val="92D050"/>
                </a:solidFill>
                <a:latin typeface="Arial" panose="020B0604020202020204" pitchFamily="34" charset="0"/>
                <a:cs typeface="Arial" panose="020B0604020202020204" pitchFamily="34" charset="0"/>
              </a:rPr>
              <a:t>Pós evento</a:t>
            </a:r>
          </a:p>
          <a:p>
            <a:pPr marL="0" indent="0">
              <a:buNone/>
            </a:pPr>
            <a:r>
              <a:rPr lang="pt-PT" sz="1200" dirty="0" smtClean="0">
                <a:latin typeface="Arial" panose="020B0604020202020204" pitchFamily="34" charset="0"/>
                <a:cs typeface="Arial" panose="020B0604020202020204" pitchFamily="34" charset="0"/>
              </a:rPr>
              <a:t>Acompanhamento editorial no online.</a:t>
            </a:r>
          </a:p>
          <a:p>
            <a:pPr marL="0" indent="0">
              <a:buNone/>
            </a:pPr>
            <a:r>
              <a:rPr lang="pt-PT" sz="1200" dirty="0" smtClean="0">
                <a:latin typeface="Arial" panose="020B0604020202020204" pitchFamily="34" charset="0"/>
                <a:cs typeface="Arial" panose="020B0604020202020204" pitchFamily="34" charset="0"/>
              </a:rPr>
              <a:t>Publicação do Vídeo resumo do evento no online.</a:t>
            </a:r>
          </a:p>
          <a:p>
            <a:pPr marL="0" indent="0">
              <a:buNone/>
            </a:pPr>
            <a:endParaRPr lang="pt-PT" sz="1200" dirty="0" smtClean="0">
              <a:latin typeface="Arial" panose="020B0604020202020204" pitchFamily="34" charset="0"/>
              <a:cs typeface="Arial" panose="020B0604020202020204" pitchFamily="34" charset="0"/>
            </a:endParaRPr>
          </a:p>
          <a:p>
            <a:pPr marL="0" indent="0">
              <a:buNone/>
            </a:pPr>
            <a:endParaRPr lang="pt-PT" sz="1200" b="1" dirty="0" smtClean="0">
              <a:solidFill>
                <a:srgbClr val="92D050"/>
              </a:solidFill>
              <a:latin typeface="Arial" panose="020B0604020202020204" pitchFamily="34" charset="0"/>
              <a:cs typeface="Arial" panose="020B0604020202020204" pitchFamily="34" charset="0"/>
            </a:endParaRPr>
          </a:p>
          <a:p>
            <a:pPr marL="0" indent="0">
              <a:buNone/>
            </a:pPr>
            <a:endParaRPr lang="pt-PT" sz="1200" dirty="0" smtClean="0">
              <a:latin typeface="Arial" panose="020B0604020202020204" pitchFamily="34" charset="0"/>
              <a:cs typeface="Arial" panose="020B0604020202020204" pitchFamily="34" charset="0"/>
            </a:endParaRPr>
          </a:p>
          <a:p>
            <a:pPr marL="0" indent="0">
              <a:buNone/>
            </a:pPr>
            <a:endParaRPr lang="pt-PT" sz="1200" dirty="0">
              <a:latin typeface="Arial" panose="020B0604020202020204" pitchFamily="34" charset="0"/>
              <a:cs typeface="Arial" panose="020B0604020202020204" pitchFamily="34" charset="0"/>
            </a:endParaRPr>
          </a:p>
        </p:txBody>
      </p:sp>
      <p:pic>
        <p:nvPicPr>
          <p:cNvPr id="2" name="Imagem 1"/>
          <p:cNvPicPr>
            <a:picLocks noChangeAspect="1"/>
          </p:cNvPicPr>
          <p:nvPr/>
        </p:nvPicPr>
        <p:blipFill>
          <a:blip r:embed="rId2"/>
          <a:stretch>
            <a:fillRect/>
          </a:stretch>
        </p:blipFill>
        <p:spPr>
          <a:xfrm>
            <a:off x="9555522" y="516830"/>
            <a:ext cx="2170364" cy="256054"/>
          </a:xfrm>
          <a:prstGeom prst="rect">
            <a:avLst/>
          </a:prstGeom>
        </p:spPr>
      </p:pic>
    </p:spTree>
    <p:extLst>
      <p:ext uri="{BB962C8B-B14F-4D97-AF65-F5344CB8AC3E}">
        <p14:creationId xmlns:p14="http://schemas.microsoft.com/office/powerpoint/2010/main" val="146925040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204396"/>
            <a:ext cx="10515600" cy="1215614"/>
          </a:xfrm>
        </p:spPr>
        <p:txBody>
          <a:bodyPr>
            <a:noAutofit/>
          </a:bodyPr>
          <a:lstStyle/>
          <a:p>
            <a:r>
              <a:rPr lang="pt-PT" sz="2800" dirty="0" smtClean="0">
                <a:latin typeface="Arial" panose="020B0604020202020204" pitchFamily="34" charset="0"/>
                <a:cs typeface="Arial" panose="020B0604020202020204" pitchFamily="34" charset="0"/>
              </a:rPr>
              <a:t>01 </a:t>
            </a:r>
            <a:br>
              <a:rPr lang="pt-PT" sz="2800" dirty="0" smtClean="0">
                <a:latin typeface="Arial" panose="020B0604020202020204" pitchFamily="34" charset="0"/>
                <a:cs typeface="Arial" panose="020B0604020202020204" pitchFamily="34" charset="0"/>
              </a:rPr>
            </a:br>
            <a:r>
              <a:rPr lang="pt-PT" sz="2800" dirty="0" smtClean="0">
                <a:solidFill>
                  <a:srgbClr val="92D050"/>
                </a:solidFill>
                <a:latin typeface="Arial" panose="020B0604020202020204" pitchFamily="34" charset="0"/>
                <a:cs typeface="Arial" panose="020B0604020202020204" pitchFamily="34" charset="0"/>
              </a:rPr>
              <a:t>ENQUADRAMENTO</a:t>
            </a:r>
            <a:r>
              <a:rPr lang="pt-PT" sz="3600" dirty="0" smtClean="0">
                <a:solidFill>
                  <a:srgbClr val="92D050"/>
                </a:solidFill>
                <a:latin typeface="Arial" panose="020B0604020202020204" pitchFamily="34" charset="0"/>
                <a:cs typeface="Arial" panose="020B0604020202020204" pitchFamily="34" charset="0"/>
              </a:rPr>
              <a:t/>
            </a:r>
            <a:br>
              <a:rPr lang="pt-PT" sz="3600" dirty="0" smtClean="0">
                <a:solidFill>
                  <a:srgbClr val="92D050"/>
                </a:solidFill>
                <a:latin typeface="Arial" panose="020B0604020202020204" pitchFamily="34" charset="0"/>
                <a:cs typeface="Arial" panose="020B0604020202020204" pitchFamily="34" charset="0"/>
              </a:rPr>
            </a:br>
            <a:endParaRPr lang="pt-PT" sz="3600" dirty="0">
              <a:solidFill>
                <a:srgbClr val="92D050"/>
              </a:solidFill>
              <a:latin typeface="Arial" panose="020B0604020202020204" pitchFamily="34" charset="0"/>
              <a:cs typeface="Arial" panose="020B0604020202020204" pitchFamily="34" charset="0"/>
            </a:endParaRPr>
          </a:p>
        </p:txBody>
      </p:sp>
      <p:sp>
        <p:nvSpPr>
          <p:cNvPr id="3" name="Marcador de Posição de Conteúdo 2"/>
          <p:cNvSpPr>
            <a:spLocks noGrp="1"/>
          </p:cNvSpPr>
          <p:nvPr>
            <p:ph idx="1"/>
          </p:nvPr>
        </p:nvSpPr>
        <p:spPr>
          <a:xfrm>
            <a:off x="838200" y="1420010"/>
            <a:ext cx="10515600" cy="5120639"/>
          </a:xfrm>
        </p:spPr>
        <p:txBody>
          <a:bodyPr>
            <a:normAutofit fontScale="92500" lnSpcReduction="10000"/>
          </a:bodyPr>
          <a:lstStyle/>
          <a:p>
            <a:pPr marL="0" indent="0">
              <a:buNone/>
            </a:pPr>
            <a:r>
              <a:rPr lang="pt-PT" sz="1200" dirty="0" smtClean="0">
                <a:latin typeface="Arial" panose="020B0604020202020204" pitchFamily="34" charset="0"/>
                <a:cs typeface="Arial" panose="020B0604020202020204" pitchFamily="34" charset="0"/>
              </a:rPr>
              <a:t>Os projetos (co)financiados pelos fundos europeus para a área dos assuntos internos do Quadro Financeiro Plurianual 2021-2027 encontram-se sujeitos às exigências comunitárias em matéria de notoriedade, de transparência e de comunicação previstas nos artigos 46.º a 50.º do Regulamento (UE) 2021/1060 do Parlamento Europeu e do Conselho de 24 de junho de 2021.</a:t>
            </a:r>
          </a:p>
          <a:p>
            <a:pPr marL="0" indent="0">
              <a:buNone/>
            </a:pPr>
            <a:r>
              <a:rPr lang="pt-PT" sz="1200" dirty="0" smtClean="0">
                <a:latin typeface="Arial" panose="020B0604020202020204" pitchFamily="34" charset="0"/>
                <a:cs typeface="Arial" panose="020B0604020202020204" pitchFamily="34" charset="0"/>
              </a:rPr>
              <a:t>Com as supraditas disposições regulamentares, a União Europeia e os seus Estados-Membros pretendem promover uma maior visibilidade dos apoios europeus, exortando as entidades beneficiárias e as partes interessadas nos programas a promover ações de sensibilização e de divulgação sobre os resultados concretos do financiamento da União.</a:t>
            </a:r>
          </a:p>
          <a:p>
            <a:pPr marL="0" indent="0">
              <a:buNone/>
            </a:pPr>
            <a:r>
              <a:rPr lang="pt-PT" sz="1200" dirty="0" smtClean="0">
                <a:latin typeface="Arial" panose="020B0604020202020204" pitchFamily="34" charset="0"/>
                <a:cs typeface="Arial" panose="020B0604020202020204" pitchFamily="34" charset="0"/>
              </a:rPr>
              <a:t>O Estado Português, alinhado com a relevância dos desafios enunciados, decidiu promover a elaboração da Estratégia de notoriedade, comunicação e visibilidade dos fundos europeus para a área dos assuntos internos 2021-2027, adiante designada por Estratégia, por forma a assegurar o pleno cumprimento do normativo comunitário em vigor.</a:t>
            </a:r>
          </a:p>
          <a:p>
            <a:pPr marL="0" indent="0">
              <a:buNone/>
            </a:pPr>
            <a:r>
              <a:rPr lang="pt-PT" sz="1200" dirty="0" smtClean="0">
                <a:latin typeface="Arial" panose="020B0604020202020204" pitchFamily="34" charset="0"/>
                <a:cs typeface="Arial" panose="020B0604020202020204" pitchFamily="34" charset="0"/>
              </a:rPr>
              <a:t>Destarte, a presente Estratégia serve o propósito de impulsionar o desempenho dos fundos em apreço, segundo uma perspetiva de transparência e divulgação alargada dos apoios europeus em Portugal e de prestação de contas, não só aos cidadãos portugueses, mas aos demais cidadãos europeus.</a:t>
            </a:r>
          </a:p>
          <a:p>
            <a:pPr marL="0" indent="0">
              <a:buNone/>
            </a:pPr>
            <a:r>
              <a:rPr lang="pt-PT" sz="1200" dirty="0" smtClean="0">
                <a:latin typeface="Arial" panose="020B0604020202020204" pitchFamily="34" charset="0"/>
                <a:cs typeface="Arial" panose="020B0604020202020204" pitchFamily="34" charset="0"/>
              </a:rPr>
              <a:t>Para o efeito, a Estratégia conta com um leque alargado e coerente de ações de comunicação, que visam atingir objetivos concretos, mensuráveis e estrategicamente delineados por forma a garantir que o propósito antes mencionado seja plenamente cumprido.</a:t>
            </a:r>
          </a:p>
          <a:p>
            <a:pPr marL="0" indent="0">
              <a:buNone/>
            </a:pPr>
            <a:r>
              <a:rPr lang="pt-PT" sz="1200" dirty="0" smtClean="0">
                <a:latin typeface="Arial" panose="020B0604020202020204" pitchFamily="34" charset="0"/>
                <a:cs typeface="Arial" panose="020B0604020202020204" pitchFamily="34" charset="0"/>
              </a:rPr>
              <a:t>A comunicação digital constitui uma das principais apostas da Estratégia, procurando-se assim capitalizar as oportunidades geradas pelas tecnologias de informação e comunicação, nomeadamente em termos de website e de redes sociais.</a:t>
            </a:r>
          </a:p>
          <a:p>
            <a:pPr marL="0" indent="0">
              <a:buNone/>
            </a:pPr>
            <a:r>
              <a:rPr lang="pt-PT" sz="1200" dirty="0" smtClean="0">
                <a:latin typeface="Arial" panose="020B0604020202020204" pitchFamily="34" charset="0"/>
                <a:cs typeface="Arial" panose="020B0604020202020204" pitchFamily="34" charset="0"/>
              </a:rPr>
              <a:t>Concomitantemente, pretende-se estimular a adesão das entidades beneficiárias à Estratégia, por via de iniciativas de proximidade, como sendo as conferências, as ações de comunicação conjuntas e, ainda, um programa de capacitação em matéria de cumprimento das exigências técnicas, administrativas e financeiras associadas ao ciclo de vida dos projetos.</a:t>
            </a:r>
          </a:p>
          <a:p>
            <a:pPr marL="0" indent="0">
              <a:buNone/>
            </a:pPr>
            <a:r>
              <a:rPr lang="pt-PT" sz="1200" dirty="0" smtClean="0">
                <a:latin typeface="Arial" panose="020B0604020202020204" pitchFamily="34" charset="0"/>
                <a:cs typeface="Arial" panose="020B0604020202020204" pitchFamily="34" charset="0"/>
              </a:rPr>
              <a:t>A Estratégia compreende uma forte dimensão europeia, garantindo a ampla divulgação das iniciativas comunitárias relevantes no plano nacional, bem como a participação regular na rede europeia INFORM EU. Compreende, igualmente, uma forte dimensão nacional, através da implementação de ações de comunicação de banda larga dirigidas à sociedade em geral, bem como a participação ativa na rede de comunicação nacional.</a:t>
            </a:r>
          </a:p>
          <a:p>
            <a:pPr marL="0" indent="0">
              <a:buNone/>
            </a:pPr>
            <a:r>
              <a:rPr lang="pt-PT" sz="1200" dirty="0" smtClean="0">
                <a:latin typeface="Arial" panose="020B0604020202020204" pitchFamily="34" charset="0"/>
                <a:cs typeface="Arial" panose="020B0604020202020204" pitchFamily="34" charset="0"/>
              </a:rPr>
              <a:t>No plano da sua governança, a Estratégia faz cumprir, à semelhança dos Programas sob gestão partilhada dos fundos europeus para a área dos assuntos internos 2021-2027, o princípio da parceria, tendo a mesma sido discutida e aprovada pelo Comité de Acompanhamento Técnico dos referidos fundos, estrutura que será responsável pela monitorização das ações de comunicação previstas no documento que agora se apresenta.</a:t>
            </a:r>
          </a:p>
          <a:p>
            <a:pPr marL="0" indent="0">
              <a:buNone/>
            </a:pPr>
            <a:r>
              <a:rPr lang="pt-PT" sz="1200" dirty="0" smtClean="0">
                <a:latin typeface="Arial" panose="020B0604020202020204" pitchFamily="34" charset="0"/>
                <a:cs typeface="Arial" panose="020B0604020202020204" pitchFamily="34" charset="0"/>
              </a:rPr>
              <a:t>Por último, importa sublinhar que a Estratégia constitui-se como um documento dinâmico, que prevê a possibilidade de revisão e de integração de novas iniciativas ao longo do seu período de vigência, em resultado do envolvimento ativo de todas as partes interessadas.</a:t>
            </a:r>
            <a:endParaRPr lang="pt-PT" sz="1200" dirty="0">
              <a:latin typeface="Arial" panose="020B0604020202020204" pitchFamily="34" charset="0"/>
              <a:cs typeface="Arial" panose="020B0604020202020204" pitchFamily="34" charset="0"/>
            </a:endParaRPr>
          </a:p>
        </p:txBody>
      </p:sp>
      <p:pic>
        <p:nvPicPr>
          <p:cNvPr id="6" name="Imagem 5"/>
          <p:cNvPicPr>
            <a:picLocks noChangeAspect="1"/>
          </p:cNvPicPr>
          <p:nvPr/>
        </p:nvPicPr>
        <p:blipFill>
          <a:blip r:embed="rId3"/>
          <a:stretch>
            <a:fillRect/>
          </a:stretch>
        </p:blipFill>
        <p:spPr>
          <a:xfrm>
            <a:off x="9637409" y="428122"/>
            <a:ext cx="2170364" cy="256054"/>
          </a:xfrm>
          <a:prstGeom prst="rect">
            <a:avLst/>
          </a:prstGeom>
        </p:spPr>
      </p:pic>
    </p:spTree>
    <p:extLst>
      <p:ext uri="{BB962C8B-B14F-4D97-AF65-F5344CB8AC3E}">
        <p14:creationId xmlns:p14="http://schemas.microsoft.com/office/powerpoint/2010/main" val="62780928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osição de Conteúdo 2"/>
          <p:cNvSpPr>
            <a:spLocks noGrp="1"/>
          </p:cNvSpPr>
          <p:nvPr>
            <p:ph idx="1"/>
          </p:nvPr>
        </p:nvSpPr>
        <p:spPr>
          <a:xfrm>
            <a:off x="838200" y="217714"/>
            <a:ext cx="4343400" cy="6429829"/>
          </a:xfrm>
        </p:spPr>
        <p:txBody>
          <a:bodyPr>
            <a:noAutofit/>
          </a:bodyPr>
          <a:lstStyle/>
          <a:p>
            <a:pPr marL="0" indent="0">
              <a:buNone/>
            </a:pPr>
            <a:r>
              <a:rPr lang="pt-PT" sz="1200" b="1" dirty="0" smtClean="0">
                <a:solidFill>
                  <a:srgbClr val="92D050"/>
                </a:solidFill>
                <a:latin typeface="Arial" panose="020B0604020202020204" pitchFamily="34" charset="0"/>
                <a:cs typeface="Arial" panose="020B0604020202020204" pitchFamily="34" charset="0"/>
              </a:rPr>
              <a:t>Campanha multibanco</a:t>
            </a:r>
          </a:p>
          <a:p>
            <a:pPr marL="0" indent="0">
              <a:buNone/>
            </a:pPr>
            <a:r>
              <a:rPr lang="pt-PT" sz="1200" dirty="0" smtClean="0">
                <a:latin typeface="Arial" panose="020B0604020202020204" pitchFamily="34" charset="0"/>
                <a:cs typeface="Arial" panose="020B0604020202020204" pitchFamily="34" charset="0"/>
              </a:rPr>
              <a:t>Um dos mais recentes componentes da publicidade em Outdoor e que tem evidenciado uma tendência de crescimento gradual é a publicidade em caixas Multibanco.</a:t>
            </a:r>
          </a:p>
          <a:p>
            <a:pPr marL="0" indent="0">
              <a:buNone/>
            </a:pPr>
            <a:r>
              <a:rPr lang="pt-PT" sz="1200" dirty="0" smtClean="0">
                <a:latin typeface="Arial" panose="020B0604020202020204" pitchFamily="34" charset="0"/>
                <a:cs typeface="Arial" panose="020B0604020202020204" pitchFamily="34" charset="0"/>
              </a:rPr>
              <a:t>Esta será mais uma forma eficaz de continuarmos a dar notoriedade e visibilidade à marca unificadora criada para este projeto. Durante uma semana, será exibida uma campanha publicitária de âmbito nacional  em toda a rede multibanco, com a imagem da marca. Com esta ação, pretende-se reforçar o nosso objetivo primordial.</a:t>
            </a:r>
          </a:p>
          <a:p>
            <a:pPr marL="0" indent="0">
              <a:buNone/>
            </a:pPr>
            <a:r>
              <a:rPr lang="pt-PT" sz="1200" b="1" dirty="0" smtClean="0">
                <a:solidFill>
                  <a:srgbClr val="92D050"/>
                </a:solidFill>
                <a:latin typeface="Arial" panose="020B0604020202020204" pitchFamily="34" charset="0"/>
                <a:cs typeface="Arial" panose="020B0604020202020204" pitchFamily="34" charset="0"/>
              </a:rPr>
              <a:t>ENTREVISTAS</a:t>
            </a:r>
          </a:p>
          <a:p>
            <a:pPr marL="0" indent="0">
              <a:buNone/>
            </a:pPr>
            <a:r>
              <a:rPr lang="pt-PT" sz="1200" dirty="0" smtClean="0">
                <a:latin typeface="Arial" panose="020B0604020202020204" pitchFamily="34" charset="0"/>
                <a:cs typeface="Arial" panose="020B0604020202020204" pitchFamily="34" charset="0"/>
              </a:rPr>
              <a:t>Sugere-se a negociação de entrevistas nos meios generalistas de televisão, imprensa ou rádio com </a:t>
            </a:r>
            <a:r>
              <a:rPr lang="pt-PT" sz="1200" dirty="0" err="1" smtClean="0">
                <a:latin typeface="Arial" panose="020B0604020202020204" pitchFamily="34" charset="0"/>
                <a:cs typeface="Arial" panose="020B0604020202020204" pitchFamily="34" charset="0"/>
              </a:rPr>
              <a:t>KOL’s</a:t>
            </a:r>
            <a:r>
              <a:rPr lang="pt-PT" sz="1200" dirty="0" smtClean="0">
                <a:latin typeface="Arial" panose="020B0604020202020204" pitchFamily="34" charset="0"/>
                <a:cs typeface="Arial" panose="020B0604020202020204" pitchFamily="34" charset="0"/>
              </a:rPr>
              <a:t> na área dos Assuntos Internos. Propomos a abordagem de três temas centrais e em linha com a aplicação dos fundos europeus: migrações, segurança, gestão de fronteiras e política comum de vistos.</a:t>
            </a:r>
          </a:p>
          <a:p>
            <a:pPr marL="0" indent="0">
              <a:buNone/>
            </a:pPr>
            <a:r>
              <a:rPr lang="pt-PT" sz="1200" dirty="0" smtClean="0">
                <a:latin typeface="Arial" panose="020B0604020202020204" pitchFamily="34" charset="0"/>
                <a:cs typeface="Arial" panose="020B0604020202020204" pitchFamily="34" charset="0"/>
              </a:rPr>
              <a:t>Esta ação assegura uma maior notoriedade, relevância e disseminação do conhecimento sobre o funcionamento e gestão dos fundos comunitários no público em geral, permitindo-nos também um retorno mediático nas redes sociais.</a:t>
            </a:r>
          </a:p>
          <a:p>
            <a:pPr marL="0" indent="0">
              <a:buNone/>
            </a:pPr>
            <a:r>
              <a:rPr lang="pt-PT" sz="1200" dirty="0" smtClean="0">
                <a:latin typeface="Arial" panose="020B0604020202020204" pitchFamily="34" charset="0"/>
                <a:cs typeface="Arial" panose="020B0604020202020204" pitchFamily="34" charset="0"/>
              </a:rPr>
              <a:t>De acordo com os vários fatores adjacentes ao melhor timing e o apoio que daremos à preparação de cada presença, sugerimos a realização das entrevistas, entre o final de 2021 e início de 2022, nos meios generalistas.</a:t>
            </a:r>
          </a:p>
          <a:p>
            <a:pPr marL="0" indent="0">
              <a:buNone/>
            </a:pPr>
            <a:r>
              <a:rPr lang="pt-PT" sz="1200" b="1" dirty="0" smtClean="0">
                <a:solidFill>
                  <a:srgbClr val="92D050"/>
                </a:solidFill>
                <a:latin typeface="Arial" panose="020B0604020202020204" pitchFamily="34" charset="0"/>
                <a:cs typeface="Arial" panose="020B0604020202020204" pitchFamily="34" charset="0"/>
              </a:rPr>
              <a:t>Campanha de informação </a:t>
            </a:r>
            <a:r>
              <a:rPr lang="pt-PT" sz="1200" dirty="0" smtClean="0">
                <a:latin typeface="Arial" panose="020B0604020202020204" pitchFamily="34" charset="0"/>
                <a:cs typeface="Arial" panose="020B0604020202020204" pitchFamily="34" charset="0"/>
              </a:rPr>
              <a:t>– Sugerimos o lançamento de uma campanha com mensagens/infografias relacionadas com os três temas-chave (migrações, segurança e fronteiras) para uma maior sensibilização da população no que concerne ao acolhimento de migrantes, refugiados e na importância da segurança para o país.</a:t>
            </a:r>
          </a:p>
        </p:txBody>
      </p:sp>
      <p:sp>
        <p:nvSpPr>
          <p:cNvPr id="5" name="CaixaDeTexto 4"/>
          <p:cNvSpPr txBox="1"/>
          <p:nvPr/>
        </p:nvSpPr>
        <p:spPr>
          <a:xfrm>
            <a:off x="6560457" y="1262743"/>
            <a:ext cx="5007429" cy="276999"/>
          </a:xfrm>
          <a:prstGeom prst="rect">
            <a:avLst/>
          </a:prstGeom>
          <a:noFill/>
        </p:spPr>
        <p:txBody>
          <a:bodyPr wrap="square" rtlCol="0">
            <a:spAutoFit/>
          </a:bodyPr>
          <a:lstStyle/>
          <a:p>
            <a:r>
              <a:rPr lang="pt-PT" sz="1200" b="1" dirty="0" smtClean="0">
                <a:solidFill>
                  <a:srgbClr val="92D050"/>
                </a:solidFill>
                <a:latin typeface="Arial" panose="020B0604020202020204" pitchFamily="34" charset="0"/>
                <a:cs typeface="Arial" panose="020B0604020202020204" pitchFamily="34" charset="0"/>
              </a:rPr>
              <a:t>Estratégia de divulgação da campanha de informação</a:t>
            </a:r>
            <a:endParaRPr lang="pt-PT" sz="1200" b="1" dirty="0">
              <a:solidFill>
                <a:srgbClr val="92D050"/>
              </a:solidFill>
              <a:latin typeface="Arial" panose="020B0604020202020204" pitchFamily="34" charset="0"/>
              <a:cs typeface="Arial" panose="020B0604020202020204" pitchFamily="34" charset="0"/>
            </a:endParaRPr>
          </a:p>
        </p:txBody>
      </p:sp>
      <p:sp>
        <p:nvSpPr>
          <p:cNvPr id="6" name="CaixaDeTexto 5"/>
          <p:cNvSpPr txBox="1"/>
          <p:nvPr/>
        </p:nvSpPr>
        <p:spPr>
          <a:xfrm>
            <a:off x="6560458" y="1539742"/>
            <a:ext cx="4793342" cy="5001369"/>
          </a:xfrm>
          <a:prstGeom prst="rect">
            <a:avLst/>
          </a:prstGeom>
          <a:noFill/>
        </p:spPr>
        <p:txBody>
          <a:bodyPr wrap="square" rtlCol="0">
            <a:spAutoFit/>
          </a:bodyPr>
          <a:lstStyle/>
          <a:p>
            <a:pPr marL="228600" indent="-228600">
              <a:buFont typeface="+mj-lt"/>
              <a:buAutoNum type="arabicPeriod"/>
            </a:pPr>
            <a:r>
              <a:rPr lang="pt-PT" sz="1100" dirty="0" smtClean="0">
                <a:latin typeface="Arial" panose="020B0604020202020204" pitchFamily="34" charset="0"/>
                <a:cs typeface="Arial" panose="020B0604020202020204" pitchFamily="34" charset="0"/>
              </a:rPr>
              <a:t>Divulgação da campanha aos meios de comunicação social através da elaboração de um </a:t>
            </a:r>
            <a:r>
              <a:rPr lang="pt-PT" sz="1100" dirty="0" err="1" smtClean="0">
                <a:latin typeface="Arial" panose="020B0604020202020204" pitchFamily="34" charset="0"/>
                <a:cs typeface="Arial" panose="020B0604020202020204" pitchFamily="34" charset="0"/>
              </a:rPr>
              <a:t>Press</a:t>
            </a:r>
            <a:r>
              <a:rPr lang="pt-PT" sz="1100" dirty="0" smtClean="0">
                <a:latin typeface="Arial" panose="020B0604020202020204" pitchFamily="34" charset="0"/>
                <a:cs typeface="Arial" panose="020B0604020202020204" pitchFamily="34" charset="0"/>
              </a:rPr>
              <a:t> </a:t>
            </a:r>
            <a:r>
              <a:rPr lang="pt-PT" sz="1100" dirty="0" err="1" smtClean="0">
                <a:latin typeface="Arial" panose="020B0604020202020204" pitchFamily="34" charset="0"/>
                <a:cs typeface="Arial" panose="020B0604020202020204" pitchFamily="34" charset="0"/>
              </a:rPr>
              <a:t>Release</a:t>
            </a:r>
            <a:r>
              <a:rPr lang="pt-PT" sz="1100" dirty="0" smtClean="0">
                <a:latin typeface="Arial" panose="020B0604020202020204" pitchFamily="34" charset="0"/>
                <a:cs typeface="Arial" panose="020B0604020202020204" pitchFamily="34" charset="0"/>
              </a:rPr>
              <a:t> aos jornalistas especializados e generalistas;</a:t>
            </a:r>
          </a:p>
          <a:p>
            <a:pPr marL="228600" indent="-228600">
              <a:buFont typeface="+mj-lt"/>
              <a:buAutoNum type="arabicPeriod"/>
            </a:pPr>
            <a:r>
              <a:rPr lang="pt-PT" sz="1100" dirty="0" smtClean="0">
                <a:latin typeface="Arial" panose="020B0604020202020204" pitchFamily="34" charset="0"/>
                <a:cs typeface="Arial" panose="020B0604020202020204" pitchFamily="34" charset="0"/>
              </a:rPr>
              <a:t>Comunicação nas redes sociais e </a:t>
            </a:r>
            <a:r>
              <a:rPr lang="pt-PT" sz="1100" dirty="0" err="1" smtClean="0">
                <a:latin typeface="Arial" panose="020B0604020202020204" pitchFamily="34" charset="0"/>
                <a:cs typeface="Arial" panose="020B0604020202020204" pitchFamily="34" charset="0"/>
              </a:rPr>
              <a:t>microsite</a:t>
            </a:r>
            <a:r>
              <a:rPr lang="pt-PT" sz="1100" dirty="0" smtClean="0">
                <a:latin typeface="Arial" panose="020B0604020202020204" pitchFamily="34" charset="0"/>
                <a:cs typeface="Arial" panose="020B0604020202020204" pitchFamily="34" charset="0"/>
              </a:rPr>
              <a:t>;</a:t>
            </a:r>
          </a:p>
          <a:p>
            <a:pPr marL="228600" indent="-228600">
              <a:buFont typeface="+mj-lt"/>
              <a:buAutoNum type="arabicPeriod"/>
            </a:pPr>
            <a:r>
              <a:rPr lang="pt-PT" sz="1100" dirty="0" smtClean="0">
                <a:latin typeface="Arial" panose="020B0604020202020204" pitchFamily="34" charset="0"/>
                <a:cs typeface="Arial" panose="020B0604020202020204" pitchFamily="34" charset="0"/>
              </a:rPr>
              <a:t>Colocação do cartaz da campanha no exterior dos autocarros, durante uma semana;</a:t>
            </a:r>
          </a:p>
          <a:p>
            <a:pPr marL="228600" indent="-228600">
              <a:buFont typeface="+mj-lt"/>
              <a:buAutoNum type="arabicPeriod"/>
            </a:pPr>
            <a:r>
              <a:rPr lang="pt-PT" sz="1100" dirty="0" smtClean="0">
                <a:latin typeface="Arial" panose="020B0604020202020204" pitchFamily="34" charset="0"/>
                <a:cs typeface="Arial" panose="020B0604020202020204" pitchFamily="34" charset="0"/>
              </a:rPr>
              <a:t>Parceria com um meio de CS impresso e/ou digital (a definir), através da colocação de um </a:t>
            </a:r>
            <a:r>
              <a:rPr lang="pt-PT" sz="1100" dirty="0" err="1" smtClean="0">
                <a:latin typeface="Arial" panose="020B0604020202020204" pitchFamily="34" charset="0"/>
                <a:cs typeface="Arial" panose="020B0604020202020204" pitchFamily="34" charset="0"/>
              </a:rPr>
              <a:t>banner</a:t>
            </a:r>
            <a:r>
              <a:rPr lang="pt-PT" sz="1100" dirty="0" smtClean="0">
                <a:latin typeface="Arial" panose="020B0604020202020204" pitchFamily="34" charset="0"/>
                <a:cs typeface="Arial" panose="020B0604020202020204" pitchFamily="34" charset="0"/>
              </a:rPr>
              <a:t> com a imagem da campanha, durante uma semana.</a:t>
            </a:r>
          </a:p>
          <a:p>
            <a:r>
              <a:rPr lang="pt-PT" sz="1100" b="1" dirty="0" err="1" smtClean="0">
                <a:solidFill>
                  <a:srgbClr val="92D050"/>
                </a:solidFill>
                <a:latin typeface="Arial" panose="020B0604020202020204" pitchFamily="34" charset="0"/>
                <a:cs typeface="Arial" panose="020B0604020202020204" pitchFamily="34" charset="0"/>
              </a:rPr>
              <a:t>Webinar</a:t>
            </a:r>
            <a:r>
              <a:rPr lang="pt-PT" sz="1100" b="1" dirty="0" smtClean="0">
                <a:solidFill>
                  <a:srgbClr val="92D050"/>
                </a:solidFill>
                <a:latin typeface="Arial" panose="020B0604020202020204" pitchFamily="34" charset="0"/>
                <a:cs typeface="Arial" panose="020B0604020202020204" pitchFamily="34" charset="0"/>
              </a:rPr>
              <a:t> </a:t>
            </a:r>
          </a:p>
          <a:p>
            <a:r>
              <a:rPr lang="pt-PT" sz="1100" dirty="0" smtClean="0">
                <a:latin typeface="Arial" panose="020B0604020202020204" pitchFamily="34" charset="0"/>
                <a:cs typeface="Arial" panose="020B0604020202020204" pitchFamily="34" charset="0"/>
              </a:rPr>
              <a:t>Os </a:t>
            </a:r>
            <a:r>
              <a:rPr lang="pt-PT" sz="1100" dirty="0" err="1" smtClean="0">
                <a:latin typeface="Arial" panose="020B0604020202020204" pitchFamily="34" charset="0"/>
                <a:cs typeface="Arial" panose="020B0604020202020204" pitchFamily="34" charset="0"/>
              </a:rPr>
              <a:t>webinars</a:t>
            </a:r>
            <a:r>
              <a:rPr lang="pt-PT" sz="1100" dirty="0" smtClean="0">
                <a:latin typeface="Arial" panose="020B0604020202020204" pitchFamily="34" charset="0"/>
                <a:cs typeface="Arial" panose="020B0604020202020204" pitchFamily="34" charset="0"/>
              </a:rPr>
              <a:t> são videoconferências com o objetivo de atrair um público mais abrangente para determinados assuntos, permitindo assim que se alcance uma maior notoriedade e relevância.</a:t>
            </a:r>
          </a:p>
          <a:p>
            <a:r>
              <a:rPr lang="pt-PT" sz="1100" dirty="0" smtClean="0">
                <a:latin typeface="Arial" panose="020B0604020202020204" pitchFamily="34" charset="0"/>
                <a:cs typeface="Arial" panose="020B0604020202020204" pitchFamily="34" charset="0"/>
              </a:rPr>
              <a:t>Sugerimos a realização de um </a:t>
            </a:r>
            <a:r>
              <a:rPr lang="pt-PT" sz="1100" dirty="0" err="1" smtClean="0">
                <a:latin typeface="Arial" panose="020B0604020202020204" pitchFamily="34" charset="0"/>
                <a:cs typeface="Arial" panose="020B0604020202020204" pitchFamily="34" charset="0"/>
              </a:rPr>
              <a:t>webinar</a:t>
            </a:r>
            <a:r>
              <a:rPr lang="pt-PT" sz="1100" dirty="0" smtClean="0">
                <a:latin typeface="Arial" panose="020B0604020202020204" pitchFamily="34" charset="0"/>
                <a:cs typeface="Arial" panose="020B0604020202020204" pitchFamily="34" charset="0"/>
              </a:rPr>
              <a:t> para cada fundo, contando com a participação de alguns parceiros da Autoridade de Gestão. Relativamente </a:t>
            </a:r>
            <a:r>
              <a:rPr lang="pt-PT" sz="1100" b="1" dirty="0" smtClean="0">
                <a:solidFill>
                  <a:srgbClr val="92D050"/>
                </a:solidFill>
                <a:latin typeface="Arial" panose="020B0604020202020204" pitchFamily="34" charset="0"/>
                <a:cs typeface="Arial" panose="020B0604020202020204" pitchFamily="34" charset="0"/>
              </a:rPr>
              <a:t>ao Fundo para a Segurança Interna (FSI), </a:t>
            </a:r>
            <a:r>
              <a:rPr lang="pt-PT" sz="1100" dirty="0" smtClean="0">
                <a:latin typeface="Arial" panose="020B0604020202020204" pitchFamily="34" charset="0"/>
                <a:cs typeface="Arial" panose="020B0604020202020204" pitchFamily="34" charset="0"/>
              </a:rPr>
              <a:t>sugerimos a parceria com a GNR, PSP e ANPC e Instrumento de Apoio Financeiro à Gestão de Fronteiras e da Política dos Vistos (IGFV), uma parceria com </a:t>
            </a:r>
            <a:r>
              <a:rPr lang="pt-PT" sz="1100" dirty="0" err="1" smtClean="0">
                <a:latin typeface="Arial" panose="020B0604020202020204" pitchFamily="34" charset="0"/>
                <a:cs typeface="Arial" panose="020B0604020202020204" pitchFamily="34" charset="0"/>
              </a:rPr>
              <a:t>o,MNE</a:t>
            </a:r>
            <a:r>
              <a:rPr lang="pt-PT" sz="1100" dirty="0" smtClean="0">
                <a:latin typeface="Arial" panose="020B0604020202020204" pitchFamily="34" charset="0"/>
                <a:cs typeface="Arial" panose="020B0604020202020204" pitchFamily="34" charset="0"/>
              </a:rPr>
              <a:t> e GNR.</a:t>
            </a:r>
          </a:p>
          <a:p>
            <a:r>
              <a:rPr lang="pt-PT" sz="1100" dirty="0" smtClean="0">
                <a:latin typeface="Arial" panose="020B0604020202020204" pitchFamily="34" charset="0"/>
                <a:cs typeface="Arial" panose="020B0604020202020204" pitchFamily="34" charset="0"/>
              </a:rPr>
              <a:t>Com a concretização destes eventos online, pretendemos impactar as autoridades nacionais e internacionais, estudantes, docentes e investigadores, assim como o público em geral.</a:t>
            </a:r>
          </a:p>
          <a:p>
            <a:r>
              <a:rPr lang="pt-PT" sz="1100" b="1" dirty="0" smtClean="0">
                <a:solidFill>
                  <a:srgbClr val="92D050"/>
                </a:solidFill>
                <a:latin typeface="Arial" panose="020B0604020202020204" pitchFamily="34" charset="0"/>
                <a:cs typeface="Arial" panose="020B0604020202020204" pitchFamily="34" charset="0"/>
              </a:rPr>
              <a:t>Proposta de temas para o </a:t>
            </a:r>
            <a:r>
              <a:rPr lang="pt-PT" sz="1100" b="1" dirty="0" err="1" smtClean="0">
                <a:solidFill>
                  <a:srgbClr val="92D050"/>
                </a:solidFill>
                <a:latin typeface="Arial" panose="020B0604020202020204" pitchFamily="34" charset="0"/>
                <a:cs typeface="Arial" panose="020B0604020202020204" pitchFamily="34" charset="0"/>
              </a:rPr>
              <a:t>Webinar</a:t>
            </a:r>
            <a:r>
              <a:rPr lang="pt-PT" sz="1100" b="1" dirty="0" smtClean="0">
                <a:solidFill>
                  <a:srgbClr val="92D050"/>
                </a:solidFill>
                <a:latin typeface="Arial" panose="020B0604020202020204" pitchFamily="34" charset="0"/>
                <a:cs typeface="Arial" panose="020B0604020202020204" pitchFamily="34" charset="0"/>
              </a:rPr>
              <a:t>: </a:t>
            </a:r>
            <a:r>
              <a:rPr lang="pt-PT" sz="1100" dirty="0" smtClean="0">
                <a:latin typeface="Arial" panose="020B0604020202020204" pitchFamily="34" charset="0"/>
                <a:cs typeface="Arial" panose="020B0604020202020204" pitchFamily="34" charset="0"/>
              </a:rPr>
              <a:t> - </a:t>
            </a:r>
            <a:r>
              <a:rPr lang="pt-PT" sz="1100" dirty="0" err="1" smtClean="0">
                <a:latin typeface="Arial" panose="020B0604020202020204" pitchFamily="34" charset="0"/>
                <a:cs typeface="Arial" panose="020B0604020202020204" pitchFamily="34" charset="0"/>
              </a:rPr>
              <a:t>Cibecriminalidade</a:t>
            </a:r>
            <a:r>
              <a:rPr lang="pt-PT" sz="1100" dirty="0" smtClean="0">
                <a:latin typeface="Arial" panose="020B0604020202020204" pitchFamily="34" charset="0"/>
                <a:cs typeface="Arial" panose="020B0604020202020204" pitchFamily="34" charset="0"/>
              </a:rPr>
              <a:t> em Portugal: Que desafios?; - A mobilidade de e para o espaço Schengen.</a:t>
            </a:r>
          </a:p>
          <a:p>
            <a:r>
              <a:rPr lang="pt-PT" sz="1100" dirty="0" smtClean="0">
                <a:latin typeface="Arial" panose="020B0604020202020204" pitchFamily="34" charset="0"/>
                <a:cs typeface="Arial" panose="020B0604020202020204" pitchFamily="34" charset="0"/>
              </a:rPr>
              <a:t>Os </a:t>
            </a:r>
            <a:r>
              <a:rPr lang="pt-PT" sz="1100" dirty="0" err="1" smtClean="0">
                <a:latin typeface="Arial" panose="020B0604020202020204" pitchFamily="34" charset="0"/>
                <a:cs typeface="Arial" panose="020B0604020202020204" pitchFamily="34" charset="0"/>
              </a:rPr>
              <a:t>webinars</a:t>
            </a:r>
            <a:r>
              <a:rPr lang="pt-PT" sz="1100" dirty="0" smtClean="0">
                <a:latin typeface="Arial" panose="020B0604020202020204" pitchFamily="34" charset="0"/>
                <a:cs typeface="Arial" panose="020B0604020202020204" pitchFamily="34" charset="0"/>
              </a:rPr>
              <a:t> deverão ser programados com a devida antecedência no site e nas redes sociais para gerar maior </a:t>
            </a:r>
            <a:r>
              <a:rPr lang="pt-PT" sz="1100" dirty="0" err="1" smtClean="0">
                <a:latin typeface="Arial" panose="020B0604020202020204" pitchFamily="34" charset="0"/>
                <a:cs typeface="Arial" panose="020B0604020202020204" pitchFamily="34" charset="0"/>
              </a:rPr>
              <a:t>engagement</a:t>
            </a:r>
            <a:r>
              <a:rPr lang="pt-PT" sz="1100" dirty="0" smtClean="0">
                <a:latin typeface="Arial" panose="020B0604020202020204" pitchFamily="34" charset="0"/>
                <a:cs typeface="Arial" panose="020B0604020202020204" pitchFamily="34" charset="0"/>
              </a:rPr>
              <a:t> entre o público-alvo. Sugerimos a sua realização em meados de 2024-2025, de forma a aliar o balanço da execução dos fundos europeus e os temas mencionados.</a:t>
            </a:r>
            <a:endParaRPr lang="pt-PT" sz="1100" dirty="0">
              <a:latin typeface="Arial" panose="020B0604020202020204" pitchFamily="34" charset="0"/>
              <a:cs typeface="Arial" panose="020B0604020202020204" pitchFamily="34" charset="0"/>
            </a:endParaRPr>
          </a:p>
        </p:txBody>
      </p:sp>
      <p:pic>
        <p:nvPicPr>
          <p:cNvPr id="2" name="Imagem 1"/>
          <p:cNvPicPr>
            <a:picLocks noChangeAspect="1"/>
          </p:cNvPicPr>
          <p:nvPr/>
        </p:nvPicPr>
        <p:blipFill>
          <a:blip r:embed="rId2"/>
          <a:stretch>
            <a:fillRect/>
          </a:stretch>
        </p:blipFill>
        <p:spPr>
          <a:xfrm>
            <a:off x="9064171" y="516829"/>
            <a:ext cx="2170364" cy="256054"/>
          </a:xfrm>
          <a:prstGeom prst="rect">
            <a:avLst/>
          </a:prstGeom>
        </p:spPr>
      </p:pic>
    </p:spTree>
    <p:extLst>
      <p:ext uri="{BB962C8B-B14F-4D97-AF65-F5344CB8AC3E}">
        <p14:creationId xmlns:p14="http://schemas.microsoft.com/office/powerpoint/2010/main" val="224054281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osição de Conteúdo 2"/>
          <p:cNvSpPr>
            <a:spLocks noGrp="1"/>
          </p:cNvSpPr>
          <p:nvPr>
            <p:ph idx="1"/>
          </p:nvPr>
        </p:nvSpPr>
        <p:spPr>
          <a:xfrm>
            <a:off x="2612571" y="688975"/>
            <a:ext cx="6560458" cy="5305425"/>
          </a:xfrm>
        </p:spPr>
        <p:txBody>
          <a:bodyPr>
            <a:normAutofit lnSpcReduction="10000"/>
          </a:bodyPr>
          <a:lstStyle/>
          <a:p>
            <a:pPr marL="0" indent="0">
              <a:buNone/>
            </a:pPr>
            <a:r>
              <a:rPr lang="pt-PT" sz="1200" b="1" dirty="0" smtClean="0">
                <a:solidFill>
                  <a:srgbClr val="92D050"/>
                </a:solidFill>
                <a:latin typeface="Arial" panose="020B0604020202020204" pitchFamily="34" charset="0"/>
                <a:cs typeface="Arial" panose="020B0604020202020204" pitchFamily="34" charset="0"/>
              </a:rPr>
              <a:t>Universidades </a:t>
            </a:r>
          </a:p>
          <a:p>
            <a:pPr marL="0" indent="0">
              <a:buNone/>
            </a:pPr>
            <a:r>
              <a:rPr lang="pt-PT" sz="1200" dirty="0" smtClean="0">
                <a:latin typeface="Arial" panose="020B0604020202020204" pitchFamily="34" charset="0"/>
                <a:cs typeface="Arial" panose="020B0604020202020204" pitchFamily="34" charset="0"/>
              </a:rPr>
              <a:t>Em linha com a estratégia de comunicação, acreditamos que a participação do Ministro da Administração Interna ou Secretário-Geral da Administração Interna (ou outro elemento) em conferências, colóquios, </a:t>
            </a:r>
            <a:r>
              <a:rPr lang="pt-PT" sz="1200" dirty="0" err="1" smtClean="0">
                <a:latin typeface="Arial" panose="020B0604020202020204" pitchFamily="34" charset="0"/>
                <a:cs typeface="Arial" panose="020B0604020202020204" pitchFamily="34" charset="0"/>
              </a:rPr>
              <a:t>webinars</a:t>
            </a:r>
            <a:r>
              <a:rPr lang="pt-PT" sz="1200" dirty="0" smtClean="0">
                <a:latin typeface="Arial" panose="020B0604020202020204" pitchFamily="34" charset="0"/>
                <a:cs typeface="Arial" panose="020B0604020202020204" pitchFamily="34" charset="0"/>
              </a:rPr>
              <a:t> ou demais eventos universitários é relevante para aumentar o conhecimento e visibilidade dos Fundos Europeus. Neste sentido, propomos a participação de uma das figuras mencionadas na abertura ou encerramento de um evento académico sobre as áreas relacionadas com os fundos europeus, procurando informar os estudantes, investigadores e académicos sobre os novos fundos na área dos Assuntos Internos do QFP 2021-2027.</a:t>
            </a:r>
          </a:p>
          <a:p>
            <a:pPr marL="0" indent="0">
              <a:buNone/>
            </a:pPr>
            <a:r>
              <a:rPr lang="pt-PT" sz="1200" dirty="0" smtClean="0">
                <a:latin typeface="Arial" panose="020B0604020202020204" pitchFamily="34" charset="0"/>
                <a:cs typeface="Arial" panose="020B0604020202020204" pitchFamily="34" charset="0"/>
              </a:rPr>
              <a:t>Consideramos determinante que os estudantes estejam a par desta temática e aumentem o seu conhecimento sobre a aplicação dos fundos europeus. Com este tipo de ação, haverá retorno mediático com a partilha de conteúdos nos sites das Universidades e nas redes sociais das entidades participantes.</a:t>
            </a:r>
          </a:p>
          <a:p>
            <a:pPr marL="0" indent="0">
              <a:buNone/>
            </a:pPr>
            <a:r>
              <a:rPr lang="pt-PT" sz="1200" dirty="0" smtClean="0">
                <a:latin typeface="Arial" panose="020B0604020202020204" pitchFamily="34" charset="0"/>
                <a:cs typeface="Arial" panose="020B0604020202020204" pitchFamily="34" charset="0"/>
              </a:rPr>
              <a:t>O maior impacto será junto dos estudantes, docentes e investigadores de algumas áreas específicas (Ciência Política e Relações Internacionais, Direito, Administração Pública, Estudos Europeus, Sociologia, entre outras), pois serão o público que estará presente no evento e terá maior interesse.</a:t>
            </a:r>
          </a:p>
          <a:p>
            <a:pPr marL="0" indent="0">
              <a:buNone/>
            </a:pPr>
            <a:r>
              <a:rPr lang="pt-PT" sz="1200" b="1" dirty="0" smtClean="0">
                <a:solidFill>
                  <a:srgbClr val="92D050"/>
                </a:solidFill>
                <a:latin typeface="Arial" panose="020B0604020202020204" pitchFamily="34" charset="0"/>
                <a:cs typeface="Arial" panose="020B0604020202020204" pitchFamily="34" charset="0"/>
              </a:rPr>
              <a:t>Sugestão de Universidades: </a:t>
            </a:r>
          </a:p>
          <a:p>
            <a:pPr>
              <a:buFontTx/>
              <a:buChar char="-"/>
            </a:pPr>
            <a:r>
              <a:rPr lang="pt-PT" sz="1200" dirty="0" smtClean="0">
                <a:latin typeface="Arial" panose="020B0604020202020204" pitchFamily="34" charset="0"/>
                <a:cs typeface="Arial" panose="020B0604020202020204" pitchFamily="34" charset="0"/>
              </a:rPr>
              <a:t>Universidade de Aveiro (Departamento de Ciências Sociais, Políticas e do Território); </a:t>
            </a:r>
          </a:p>
          <a:p>
            <a:pPr>
              <a:buFontTx/>
              <a:buChar char="-"/>
            </a:pPr>
            <a:r>
              <a:rPr lang="pt-PT" sz="1200" dirty="0" smtClean="0">
                <a:latin typeface="Arial" panose="020B0604020202020204" pitchFamily="34" charset="0"/>
                <a:cs typeface="Arial" panose="020B0604020202020204" pitchFamily="34" charset="0"/>
              </a:rPr>
              <a:t>Universidade de Coimbra (Faculdade de Letras,</a:t>
            </a:r>
          </a:p>
          <a:p>
            <a:pPr>
              <a:buFontTx/>
              <a:buChar char="-"/>
            </a:pPr>
            <a:r>
              <a:rPr lang="pt-PT" sz="1200" dirty="0" smtClean="0">
                <a:latin typeface="Arial" panose="020B0604020202020204" pitchFamily="34" charset="0"/>
                <a:cs typeface="Arial" panose="020B0604020202020204" pitchFamily="34" charset="0"/>
              </a:rPr>
              <a:t>Faculdade de Direito, Faculdade de Economia); </a:t>
            </a:r>
          </a:p>
          <a:p>
            <a:pPr>
              <a:buFontTx/>
              <a:buChar char="-"/>
            </a:pPr>
            <a:r>
              <a:rPr lang="pt-PT" sz="1200" dirty="0" smtClean="0">
                <a:latin typeface="Arial" panose="020B0604020202020204" pitchFamily="34" charset="0"/>
                <a:cs typeface="Arial" panose="020B0604020202020204" pitchFamily="34" charset="0"/>
              </a:rPr>
              <a:t>Universidade do Minho (Escola de Economia e Gestão</a:t>
            </a:r>
          </a:p>
          <a:p>
            <a:pPr>
              <a:buFontTx/>
              <a:buChar char="-"/>
            </a:pPr>
            <a:r>
              <a:rPr lang="pt-PT" sz="1200" dirty="0" smtClean="0">
                <a:latin typeface="Arial" panose="020B0604020202020204" pitchFamily="34" charset="0"/>
                <a:cs typeface="Arial" panose="020B0604020202020204" pitchFamily="34" charset="0"/>
              </a:rPr>
              <a:t>Departamento de Ciência Política); </a:t>
            </a:r>
          </a:p>
          <a:p>
            <a:pPr>
              <a:buFontTx/>
              <a:buChar char="-"/>
            </a:pPr>
            <a:r>
              <a:rPr lang="pt-PT" sz="1200" dirty="0" smtClean="0">
                <a:latin typeface="Arial" panose="020B0604020202020204" pitchFamily="34" charset="0"/>
                <a:cs typeface="Arial" panose="020B0604020202020204" pitchFamily="34" charset="0"/>
              </a:rPr>
              <a:t>Universidade de Lisboa (Faculdade de Direito, Faculdade de Letras);</a:t>
            </a:r>
          </a:p>
          <a:p>
            <a:pPr>
              <a:buFontTx/>
              <a:buChar char="-"/>
            </a:pPr>
            <a:r>
              <a:rPr lang="pt-PT" sz="1200" dirty="0" smtClean="0">
                <a:latin typeface="Arial" panose="020B0604020202020204" pitchFamily="34" charset="0"/>
                <a:cs typeface="Arial" panose="020B0604020202020204" pitchFamily="34" charset="0"/>
              </a:rPr>
              <a:t>Universidade do Porto (Faculdade de Direito, Faculdade de Letras).</a:t>
            </a:r>
            <a:endParaRPr lang="pt-PT" sz="1200" dirty="0">
              <a:latin typeface="Arial" panose="020B0604020202020204" pitchFamily="34" charset="0"/>
              <a:cs typeface="Arial" panose="020B0604020202020204" pitchFamily="34" charset="0"/>
            </a:endParaRPr>
          </a:p>
        </p:txBody>
      </p:sp>
      <p:pic>
        <p:nvPicPr>
          <p:cNvPr id="2" name="Imagem 1"/>
          <p:cNvPicPr>
            <a:picLocks noChangeAspect="1"/>
          </p:cNvPicPr>
          <p:nvPr/>
        </p:nvPicPr>
        <p:blipFill>
          <a:blip r:embed="rId2"/>
          <a:stretch>
            <a:fillRect/>
          </a:stretch>
        </p:blipFill>
        <p:spPr>
          <a:xfrm>
            <a:off x="9487284" y="432921"/>
            <a:ext cx="2170364" cy="256054"/>
          </a:xfrm>
          <a:prstGeom prst="rect">
            <a:avLst/>
          </a:prstGeom>
        </p:spPr>
      </p:pic>
    </p:spTree>
    <p:extLst>
      <p:ext uri="{BB962C8B-B14F-4D97-AF65-F5344CB8AC3E}">
        <p14:creationId xmlns:p14="http://schemas.microsoft.com/office/powerpoint/2010/main" val="53568623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osição de Conteúdo 2"/>
          <p:cNvSpPr>
            <a:spLocks noGrp="1"/>
          </p:cNvSpPr>
          <p:nvPr>
            <p:ph idx="1"/>
          </p:nvPr>
        </p:nvSpPr>
        <p:spPr>
          <a:xfrm>
            <a:off x="0" y="0"/>
            <a:ext cx="12192000" cy="6858000"/>
          </a:xfrm>
        </p:spPr>
        <p:txBody>
          <a:bodyPr/>
          <a:lstStyle/>
          <a:p>
            <a:endParaRPr lang="pt-PT" dirty="0"/>
          </a:p>
        </p:txBody>
      </p:sp>
      <p:grpSp>
        <p:nvGrpSpPr>
          <p:cNvPr id="4" name="Group 95"/>
          <p:cNvGrpSpPr>
            <a:grpSpLocks/>
          </p:cNvGrpSpPr>
          <p:nvPr/>
        </p:nvGrpSpPr>
        <p:grpSpPr bwMode="auto">
          <a:xfrm>
            <a:off x="0" y="0"/>
            <a:ext cx="12192000" cy="7748904"/>
            <a:chOff x="0" y="0"/>
            <a:chExt cx="18709" cy="13606"/>
          </a:xfrm>
        </p:grpSpPr>
        <p:grpSp>
          <p:nvGrpSpPr>
            <p:cNvPr id="5" name="Group 102"/>
            <p:cNvGrpSpPr>
              <a:grpSpLocks/>
            </p:cNvGrpSpPr>
            <p:nvPr/>
          </p:nvGrpSpPr>
          <p:grpSpPr bwMode="auto">
            <a:xfrm>
              <a:off x="0" y="13102"/>
              <a:ext cx="524" cy="2"/>
              <a:chOff x="0" y="13102"/>
              <a:chExt cx="524" cy="2"/>
            </a:xfrm>
          </p:grpSpPr>
          <p:sp>
            <p:nvSpPr>
              <p:cNvPr id="12" name="Freeform 103"/>
              <p:cNvSpPr>
                <a:spLocks/>
              </p:cNvSpPr>
              <p:nvPr/>
            </p:nvSpPr>
            <p:spPr bwMode="auto">
              <a:xfrm>
                <a:off x="0" y="13102"/>
                <a:ext cx="524" cy="2"/>
              </a:xfrm>
              <a:custGeom>
                <a:avLst/>
                <a:gdLst>
                  <a:gd name="T0" fmla="*/ 0 w 524"/>
                  <a:gd name="T1" fmla="*/ 524 w 524"/>
                </a:gdLst>
                <a:ahLst/>
                <a:cxnLst>
                  <a:cxn ang="0">
                    <a:pos x="T0" y="0"/>
                  </a:cxn>
                  <a:cxn ang="0">
                    <a:pos x="T1" y="0"/>
                  </a:cxn>
                </a:cxnLst>
                <a:rect l="0" t="0" r="r" b="b"/>
                <a:pathLst>
                  <a:path w="524">
                    <a:moveTo>
                      <a:pt x="0" y="0"/>
                    </a:moveTo>
                    <a:lnTo>
                      <a:pt x="524" y="0"/>
                    </a:lnTo>
                  </a:path>
                </a:pathLst>
              </a:custGeom>
              <a:noFill/>
              <a:ln w="7747">
                <a:solidFill>
                  <a:srgbClr val="4FA246"/>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pt-PT"/>
              </a:p>
            </p:txBody>
          </p:sp>
        </p:grpSp>
        <p:grpSp>
          <p:nvGrpSpPr>
            <p:cNvPr id="6" name="Group 98"/>
            <p:cNvGrpSpPr>
              <a:grpSpLocks/>
            </p:cNvGrpSpPr>
            <p:nvPr/>
          </p:nvGrpSpPr>
          <p:grpSpPr bwMode="auto">
            <a:xfrm>
              <a:off x="0" y="0"/>
              <a:ext cx="18184" cy="13606"/>
              <a:chOff x="0" y="0"/>
              <a:chExt cx="18184" cy="13606"/>
            </a:xfrm>
          </p:grpSpPr>
          <p:sp>
            <p:nvSpPr>
              <p:cNvPr id="9" name="Freeform 101"/>
              <p:cNvSpPr>
                <a:spLocks/>
              </p:cNvSpPr>
              <p:nvPr/>
            </p:nvSpPr>
            <p:spPr bwMode="auto">
              <a:xfrm>
                <a:off x="11463" y="13102"/>
                <a:ext cx="6721" cy="2"/>
              </a:xfrm>
              <a:custGeom>
                <a:avLst/>
                <a:gdLst>
                  <a:gd name="T0" fmla="+- 0 11463 11463"/>
                  <a:gd name="T1" fmla="*/ T0 w 6721"/>
                  <a:gd name="T2" fmla="+- 0 18184 11463"/>
                  <a:gd name="T3" fmla="*/ T2 w 6721"/>
                </a:gdLst>
                <a:ahLst/>
                <a:cxnLst>
                  <a:cxn ang="0">
                    <a:pos x="T1" y="0"/>
                  </a:cxn>
                  <a:cxn ang="0">
                    <a:pos x="T3" y="0"/>
                  </a:cxn>
                </a:cxnLst>
                <a:rect l="0" t="0" r="r" b="b"/>
                <a:pathLst>
                  <a:path w="6721">
                    <a:moveTo>
                      <a:pt x="0" y="0"/>
                    </a:moveTo>
                    <a:lnTo>
                      <a:pt x="6721" y="0"/>
                    </a:lnTo>
                  </a:path>
                </a:pathLst>
              </a:custGeom>
              <a:noFill/>
              <a:ln w="7747">
                <a:solidFill>
                  <a:srgbClr val="4FA246"/>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pt-PT"/>
              </a:p>
            </p:txBody>
          </p:sp>
          <p:pic>
            <p:nvPicPr>
              <p:cNvPr id="10" name="Picture 10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1791" cy="1360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9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22" y="227"/>
                <a:ext cx="1637" cy="49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96"/>
            <p:cNvGrpSpPr>
              <a:grpSpLocks/>
            </p:cNvGrpSpPr>
            <p:nvPr/>
          </p:nvGrpSpPr>
          <p:grpSpPr bwMode="auto">
            <a:xfrm>
              <a:off x="11463" y="0"/>
              <a:ext cx="7246" cy="13606"/>
              <a:chOff x="11463" y="0"/>
              <a:chExt cx="7246" cy="13606"/>
            </a:xfrm>
          </p:grpSpPr>
          <p:sp>
            <p:nvSpPr>
              <p:cNvPr id="8" name="Freeform 97"/>
              <p:cNvSpPr>
                <a:spLocks/>
              </p:cNvSpPr>
              <p:nvPr/>
            </p:nvSpPr>
            <p:spPr bwMode="auto">
              <a:xfrm>
                <a:off x="11463" y="0"/>
                <a:ext cx="7246" cy="13606"/>
              </a:xfrm>
              <a:custGeom>
                <a:avLst/>
                <a:gdLst>
                  <a:gd name="T0" fmla="+- 0 11463 11463"/>
                  <a:gd name="T1" fmla="*/ T0 w 7246"/>
                  <a:gd name="T2" fmla="*/ 13606 h 13606"/>
                  <a:gd name="T3" fmla="+- 0 18709 11463"/>
                  <a:gd name="T4" fmla="*/ T3 w 7246"/>
                  <a:gd name="T5" fmla="*/ 13606 h 13606"/>
                  <a:gd name="T6" fmla="+- 0 18709 11463"/>
                  <a:gd name="T7" fmla="*/ T6 w 7246"/>
                  <a:gd name="T8" fmla="*/ 0 h 13606"/>
                  <a:gd name="T9" fmla="+- 0 11463 11463"/>
                  <a:gd name="T10" fmla="*/ T9 w 7246"/>
                  <a:gd name="T11" fmla="*/ 0 h 13606"/>
                  <a:gd name="T12" fmla="+- 0 11463 11463"/>
                  <a:gd name="T13" fmla="*/ T12 w 7246"/>
                  <a:gd name="T14" fmla="*/ 13606 h 13606"/>
                </a:gdLst>
                <a:ahLst/>
                <a:cxnLst>
                  <a:cxn ang="0">
                    <a:pos x="T1" y="T2"/>
                  </a:cxn>
                  <a:cxn ang="0">
                    <a:pos x="T4" y="T5"/>
                  </a:cxn>
                  <a:cxn ang="0">
                    <a:pos x="T7" y="T8"/>
                  </a:cxn>
                  <a:cxn ang="0">
                    <a:pos x="T10" y="T11"/>
                  </a:cxn>
                  <a:cxn ang="0">
                    <a:pos x="T13" y="T14"/>
                  </a:cxn>
                </a:cxnLst>
                <a:rect l="0" t="0" r="r" b="b"/>
                <a:pathLst>
                  <a:path w="7246" h="13606">
                    <a:moveTo>
                      <a:pt x="0" y="13606"/>
                    </a:moveTo>
                    <a:lnTo>
                      <a:pt x="7246" y="13606"/>
                    </a:lnTo>
                    <a:lnTo>
                      <a:pt x="7246" y="0"/>
                    </a:lnTo>
                    <a:lnTo>
                      <a:pt x="0" y="0"/>
                    </a:lnTo>
                    <a:lnTo>
                      <a:pt x="0" y="13606"/>
                    </a:lnTo>
                  </a:path>
                </a:pathLst>
              </a:custGeom>
              <a:solidFill>
                <a:srgbClr val="03123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pt-PT"/>
              </a:p>
            </p:txBody>
          </p:sp>
        </p:grpSp>
      </p:grpSp>
      <p:sp>
        <p:nvSpPr>
          <p:cNvPr id="13" name="Retângulo 12"/>
          <p:cNvSpPr/>
          <p:nvPr/>
        </p:nvSpPr>
        <p:spPr>
          <a:xfrm>
            <a:off x="7470036" y="1378856"/>
            <a:ext cx="3996250" cy="3570208"/>
          </a:xfrm>
          <a:prstGeom prst="rect">
            <a:avLst/>
          </a:prstGeom>
        </p:spPr>
        <p:txBody>
          <a:bodyPr wrap="square">
            <a:spAutoFit/>
          </a:bodyPr>
          <a:lstStyle/>
          <a:p>
            <a:r>
              <a:rPr lang="pt-PT" sz="2000" dirty="0" smtClean="0">
                <a:solidFill>
                  <a:schemeClr val="bg1"/>
                </a:solidFill>
                <a:latin typeface="Arial" panose="020B0604020202020204" pitchFamily="34" charset="0"/>
                <a:cs typeface="Arial" panose="020B0604020202020204" pitchFamily="34" charset="0"/>
              </a:rPr>
              <a:t>13</a:t>
            </a:r>
          </a:p>
          <a:p>
            <a:r>
              <a:rPr lang="pt-PT" sz="2000" dirty="0" smtClean="0">
                <a:solidFill>
                  <a:schemeClr val="bg1"/>
                </a:solidFill>
                <a:latin typeface="Arial" panose="020B0604020202020204" pitchFamily="34" charset="0"/>
                <a:cs typeface="Arial" panose="020B0604020202020204" pitchFamily="34" charset="0"/>
              </a:rPr>
              <a:t>Cronograma</a:t>
            </a:r>
          </a:p>
          <a:p>
            <a:endParaRPr lang="pt-PT" dirty="0" smtClean="0">
              <a:solidFill>
                <a:schemeClr val="bg1"/>
              </a:solidFill>
            </a:endParaRPr>
          </a:p>
          <a:p>
            <a:endParaRPr lang="pt-PT" dirty="0" smtClean="0">
              <a:solidFill>
                <a:schemeClr val="bg1"/>
              </a:solidFill>
            </a:endParaRPr>
          </a:p>
          <a:p>
            <a:endParaRPr lang="pt-PT" dirty="0" smtClean="0">
              <a:solidFill>
                <a:schemeClr val="bg1"/>
              </a:solidFill>
            </a:endParaRPr>
          </a:p>
          <a:p>
            <a:endParaRPr lang="pt-PT" dirty="0" smtClean="0">
              <a:solidFill>
                <a:schemeClr val="bg1"/>
              </a:solidFill>
            </a:endParaRPr>
          </a:p>
          <a:p>
            <a:endParaRPr lang="pt-PT" dirty="0" smtClean="0">
              <a:solidFill>
                <a:schemeClr val="bg1"/>
              </a:solidFill>
            </a:endParaRPr>
          </a:p>
          <a:p>
            <a:endParaRPr lang="pt-PT" dirty="0" smtClean="0">
              <a:solidFill>
                <a:schemeClr val="bg1"/>
              </a:solidFill>
            </a:endParaRPr>
          </a:p>
          <a:p>
            <a:endParaRPr lang="pt-PT" dirty="0" smtClean="0">
              <a:solidFill>
                <a:schemeClr val="bg1"/>
              </a:solidFill>
            </a:endParaRPr>
          </a:p>
          <a:p>
            <a:endParaRPr lang="pt-PT" dirty="0" smtClean="0">
              <a:solidFill>
                <a:schemeClr val="bg1"/>
              </a:solidFill>
            </a:endParaRPr>
          </a:p>
          <a:p>
            <a:endParaRPr lang="pt-PT" dirty="0" smtClean="0">
              <a:solidFill>
                <a:schemeClr val="bg1"/>
              </a:solidFill>
              <a:latin typeface="Arial" panose="020B0604020202020204" pitchFamily="34" charset="0"/>
              <a:cs typeface="Arial" panose="020B0604020202020204" pitchFamily="34" charset="0"/>
            </a:endParaRPr>
          </a:p>
          <a:p>
            <a:r>
              <a:rPr lang="pt-PT" sz="1200" dirty="0">
                <a:solidFill>
                  <a:schemeClr val="bg1"/>
                </a:solidFill>
                <a:latin typeface="Arial" panose="020B0604020202020204" pitchFamily="34" charset="0"/>
                <a:cs typeface="Arial" panose="020B0604020202020204" pitchFamily="34" charset="0"/>
              </a:rPr>
              <a:t>Quadro Financeiro Plurianual para área dos Assuntos</a:t>
            </a:r>
          </a:p>
          <a:p>
            <a:r>
              <a:rPr lang="pt-PT" sz="1200" dirty="0">
                <a:solidFill>
                  <a:schemeClr val="bg1"/>
                </a:solidFill>
                <a:latin typeface="Arial" panose="020B0604020202020204" pitchFamily="34" charset="0"/>
                <a:cs typeface="Arial" panose="020B0604020202020204" pitchFamily="34" charset="0"/>
              </a:rPr>
              <a:t>Internos 2021-2027</a:t>
            </a:r>
          </a:p>
        </p:txBody>
      </p:sp>
    </p:spTree>
    <p:extLst>
      <p:ext uri="{BB962C8B-B14F-4D97-AF65-F5344CB8AC3E}">
        <p14:creationId xmlns:p14="http://schemas.microsoft.com/office/powerpoint/2010/main" val="293311282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4"/>
            <a:ext cx="5562600" cy="970189"/>
          </a:xfrm>
        </p:spPr>
        <p:txBody>
          <a:bodyPr>
            <a:normAutofit fontScale="90000"/>
          </a:bodyPr>
          <a:lstStyle/>
          <a:p>
            <a:r>
              <a:rPr lang="pt-PT" sz="2000" dirty="0" smtClean="0">
                <a:latin typeface="Arial" panose="020B0604020202020204" pitchFamily="34" charset="0"/>
                <a:cs typeface="Arial" panose="020B0604020202020204" pitchFamily="34" charset="0"/>
              </a:rPr>
              <a:t>13 </a:t>
            </a:r>
            <a:br>
              <a:rPr lang="pt-PT" sz="2000" dirty="0" smtClean="0">
                <a:latin typeface="Arial" panose="020B0604020202020204" pitchFamily="34" charset="0"/>
                <a:cs typeface="Arial" panose="020B0604020202020204" pitchFamily="34" charset="0"/>
              </a:rPr>
            </a:br>
            <a:r>
              <a:rPr lang="pt-PT" sz="2000" b="1" dirty="0" smtClean="0">
                <a:solidFill>
                  <a:srgbClr val="92D050"/>
                </a:solidFill>
                <a:latin typeface="Arial" panose="020B0604020202020204" pitchFamily="34" charset="0"/>
                <a:cs typeface="Arial" panose="020B0604020202020204" pitchFamily="34" charset="0"/>
              </a:rPr>
              <a:t>CRONOGRAMA DE ATIVIDADES</a:t>
            </a:r>
            <a:r>
              <a:rPr lang="pt-PT" dirty="0" smtClean="0"/>
              <a:t/>
            </a:r>
            <a:br>
              <a:rPr lang="pt-PT" dirty="0" smtClean="0"/>
            </a:br>
            <a:endParaRPr lang="pt-PT" dirty="0"/>
          </a:p>
        </p:txBody>
      </p:sp>
      <p:pic>
        <p:nvPicPr>
          <p:cNvPr id="9" name="Imagem 8" descr="Uma imagem com texto, captura de ecrã, file, número&#10;&#10;Descrição gerada automaticamente"/>
          <p:cNvPicPr/>
          <p:nvPr/>
        </p:nvPicPr>
        <p:blipFill>
          <a:blip r:embed="rId2">
            <a:extLst>
              <a:ext uri="{28A0092B-C50C-407E-A947-70E740481C1C}">
                <a14:useLocalDpi xmlns:a14="http://schemas.microsoft.com/office/drawing/2010/main" val="0"/>
              </a:ext>
            </a:extLst>
          </a:blip>
          <a:stretch>
            <a:fillRect/>
          </a:stretch>
        </p:blipFill>
        <p:spPr>
          <a:xfrm>
            <a:off x="1094014" y="2323466"/>
            <a:ext cx="5050971" cy="2211070"/>
          </a:xfrm>
          <a:prstGeom prst="rect">
            <a:avLst/>
          </a:prstGeom>
        </p:spPr>
      </p:pic>
      <p:pic>
        <p:nvPicPr>
          <p:cNvPr id="10" name="Imagem 9" descr="Uma imagem com texto, captura de ecrã, file, diagrama&#10;&#10;Descrição gerada automaticamente"/>
          <p:cNvPicPr/>
          <p:nvPr/>
        </p:nvPicPr>
        <p:blipFill>
          <a:blip r:embed="rId3">
            <a:extLst>
              <a:ext uri="{28A0092B-C50C-407E-A947-70E740481C1C}">
                <a14:useLocalDpi xmlns:a14="http://schemas.microsoft.com/office/drawing/2010/main" val="0"/>
              </a:ext>
            </a:extLst>
          </a:blip>
          <a:stretch>
            <a:fillRect/>
          </a:stretch>
        </p:blipFill>
        <p:spPr>
          <a:xfrm>
            <a:off x="6400800" y="2323466"/>
            <a:ext cx="5208270" cy="2211070"/>
          </a:xfrm>
          <a:prstGeom prst="rect">
            <a:avLst/>
          </a:prstGeom>
        </p:spPr>
      </p:pic>
      <p:pic>
        <p:nvPicPr>
          <p:cNvPr id="3" name="Imagem 2"/>
          <p:cNvPicPr>
            <a:picLocks noChangeAspect="1"/>
          </p:cNvPicPr>
          <p:nvPr/>
        </p:nvPicPr>
        <p:blipFill>
          <a:blip r:embed="rId4"/>
          <a:stretch>
            <a:fillRect/>
          </a:stretch>
        </p:blipFill>
        <p:spPr>
          <a:xfrm>
            <a:off x="9360312" y="594164"/>
            <a:ext cx="2170364" cy="256054"/>
          </a:xfrm>
          <a:prstGeom prst="rect">
            <a:avLst/>
          </a:prstGeom>
        </p:spPr>
      </p:pic>
    </p:spTree>
    <p:extLst>
      <p:ext uri="{BB962C8B-B14F-4D97-AF65-F5344CB8AC3E}">
        <p14:creationId xmlns:p14="http://schemas.microsoft.com/office/powerpoint/2010/main" val="23059241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osição de Conteúdo 2"/>
          <p:cNvSpPr>
            <a:spLocks noGrp="1"/>
          </p:cNvSpPr>
          <p:nvPr>
            <p:ph idx="1"/>
          </p:nvPr>
        </p:nvSpPr>
        <p:spPr>
          <a:xfrm>
            <a:off x="0" y="0"/>
            <a:ext cx="12192000" cy="6858000"/>
          </a:xfrm>
        </p:spPr>
        <p:txBody>
          <a:bodyPr/>
          <a:lstStyle/>
          <a:p>
            <a:endParaRPr lang="pt-PT" dirty="0"/>
          </a:p>
        </p:txBody>
      </p:sp>
      <p:grpSp>
        <p:nvGrpSpPr>
          <p:cNvPr id="4" name="Group 36"/>
          <p:cNvGrpSpPr>
            <a:grpSpLocks/>
          </p:cNvGrpSpPr>
          <p:nvPr/>
        </p:nvGrpSpPr>
        <p:grpSpPr bwMode="auto">
          <a:xfrm>
            <a:off x="0" y="-273"/>
            <a:ext cx="12192000" cy="6858000"/>
            <a:chOff x="-4923" y="854"/>
            <a:chExt cx="19200" cy="10800"/>
          </a:xfrm>
        </p:grpSpPr>
        <p:sp>
          <p:nvSpPr>
            <p:cNvPr id="5" name="Freeform 37"/>
            <p:cNvSpPr>
              <a:spLocks/>
            </p:cNvSpPr>
            <p:nvPr/>
          </p:nvSpPr>
          <p:spPr bwMode="auto">
            <a:xfrm>
              <a:off x="-4923" y="854"/>
              <a:ext cx="19200" cy="10800"/>
            </a:xfrm>
            <a:custGeom>
              <a:avLst/>
              <a:gdLst>
                <a:gd name="T0" fmla="*/ 0 w 9354"/>
                <a:gd name="T1" fmla="*/ 13606 h 13606"/>
                <a:gd name="T2" fmla="*/ 9354 w 9354"/>
                <a:gd name="T3" fmla="*/ 13606 h 13606"/>
                <a:gd name="T4" fmla="*/ 9354 w 9354"/>
                <a:gd name="T5" fmla="*/ 0 h 13606"/>
                <a:gd name="T6" fmla="*/ 0 w 9354"/>
                <a:gd name="T7" fmla="*/ 0 h 13606"/>
                <a:gd name="T8" fmla="*/ 0 w 9354"/>
                <a:gd name="T9" fmla="*/ 13606 h 13606"/>
              </a:gdLst>
              <a:ahLst/>
              <a:cxnLst>
                <a:cxn ang="0">
                  <a:pos x="T0" y="T1"/>
                </a:cxn>
                <a:cxn ang="0">
                  <a:pos x="T2" y="T3"/>
                </a:cxn>
                <a:cxn ang="0">
                  <a:pos x="T4" y="T5"/>
                </a:cxn>
                <a:cxn ang="0">
                  <a:pos x="T6" y="T7"/>
                </a:cxn>
                <a:cxn ang="0">
                  <a:pos x="T8" y="T9"/>
                </a:cxn>
              </a:cxnLst>
              <a:rect l="0" t="0" r="r" b="b"/>
              <a:pathLst>
                <a:path w="9354" h="13606">
                  <a:moveTo>
                    <a:pt x="0" y="13606"/>
                  </a:moveTo>
                  <a:lnTo>
                    <a:pt x="9354" y="13606"/>
                  </a:lnTo>
                  <a:lnTo>
                    <a:pt x="9354" y="0"/>
                  </a:lnTo>
                  <a:lnTo>
                    <a:pt x="0" y="0"/>
                  </a:lnTo>
                  <a:lnTo>
                    <a:pt x="0" y="13606"/>
                  </a:lnTo>
                </a:path>
              </a:pathLst>
            </a:custGeom>
            <a:solidFill>
              <a:srgbClr val="03123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pt-PT"/>
            </a:p>
          </p:txBody>
        </p:sp>
      </p:grpSp>
      <p:pic>
        <p:nvPicPr>
          <p:cNvPr id="6" name="Imagem 5"/>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89528" y="5518829"/>
            <a:ext cx="2362200" cy="581025"/>
          </a:xfrm>
          <a:prstGeom prst="rect">
            <a:avLst/>
          </a:prstGeom>
          <a:noFill/>
          <a:ln>
            <a:noFill/>
          </a:ln>
        </p:spPr>
      </p:pic>
    </p:spTree>
    <p:extLst>
      <p:ext uri="{BB962C8B-B14F-4D97-AF65-F5344CB8AC3E}">
        <p14:creationId xmlns:p14="http://schemas.microsoft.com/office/powerpoint/2010/main" val="31969310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osição de Conteúdo 2"/>
          <p:cNvSpPr>
            <a:spLocks noGrp="1"/>
          </p:cNvSpPr>
          <p:nvPr>
            <p:ph idx="1"/>
          </p:nvPr>
        </p:nvSpPr>
        <p:spPr>
          <a:xfrm>
            <a:off x="838200" y="516367"/>
            <a:ext cx="10515600" cy="5660596"/>
          </a:xfrm>
        </p:spPr>
        <p:txBody>
          <a:bodyPr/>
          <a:lstStyle/>
          <a:p>
            <a:endParaRPr lang="pt-PT" dirty="0"/>
          </a:p>
        </p:txBody>
      </p:sp>
      <p:grpSp>
        <p:nvGrpSpPr>
          <p:cNvPr id="4" name="Group 618"/>
          <p:cNvGrpSpPr>
            <a:grpSpLocks/>
          </p:cNvGrpSpPr>
          <p:nvPr/>
        </p:nvGrpSpPr>
        <p:grpSpPr bwMode="auto">
          <a:xfrm>
            <a:off x="635" y="-37"/>
            <a:ext cx="12190730" cy="7907655"/>
            <a:chOff x="-244" y="651"/>
            <a:chExt cx="19198" cy="12453"/>
          </a:xfrm>
        </p:grpSpPr>
        <p:grpSp>
          <p:nvGrpSpPr>
            <p:cNvPr id="5" name="Group 625"/>
            <p:cNvGrpSpPr>
              <a:grpSpLocks/>
            </p:cNvGrpSpPr>
            <p:nvPr/>
          </p:nvGrpSpPr>
          <p:grpSpPr bwMode="auto">
            <a:xfrm>
              <a:off x="0" y="13102"/>
              <a:ext cx="524" cy="2"/>
              <a:chOff x="0" y="13102"/>
              <a:chExt cx="524" cy="2"/>
            </a:xfrm>
          </p:grpSpPr>
          <p:sp>
            <p:nvSpPr>
              <p:cNvPr id="12" name="Freeform 626"/>
              <p:cNvSpPr>
                <a:spLocks/>
              </p:cNvSpPr>
              <p:nvPr/>
            </p:nvSpPr>
            <p:spPr bwMode="auto">
              <a:xfrm>
                <a:off x="0" y="13102"/>
                <a:ext cx="524" cy="2"/>
              </a:xfrm>
              <a:custGeom>
                <a:avLst/>
                <a:gdLst>
                  <a:gd name="T0" fmla="*/ 0 w 524"/>
                  <a:gd name="T1" fmla="*/ 524 w 524"/>
                </a:gdLst>
                <a:ahLst/>
                <a:cxnLst>
                  <a:cxn ang="0">
                    <a:pos x="T0" y="0"/>
                  </a:cxn>
                  <a:cxn ang="0">
                    <a:pos x="T1" y="0"/>
                  </a:cxn>
                </a:cxnLst>
                <a:rect l="0" t="0" r="r" b="b"/>
                <a:pathLst>
                  <a:path w="524">
                    <a:moveTo>
                      <a:pt x="0" y="0"/>
                    </a:moveTo>
                    <a:lnTo>
                      <a:pt x="524" y="0"/>
                    </a:lnTo>
                  </a:path>
                </a:pathLst>
              </a:custGeom>
              <a:noFill/>
              <a:ln w="7747">
                <a:solidFill>
                  <a:srgbClr val="4FA246"/>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pt-PT"/>
              </a:p>
            </p:txBody>
          </p:sp>
        </p:grpSp>
        <p:grpSp>
          <p:nvGrpSpPr>
            <p:cNvPr id="6" name="Group 621"/>
            <p:cNvGrpSpPr>
              <a:grpSpLocks/>
            </p:cNvGrpSpPr>
            <p:nvPr/>
          </p:nvGrpSpPr>
          <p:grpSpPr bwMode="auto">
            <a:xfrm>
              <a:off x="-244" y="687"/>
              <a:ext cx="18428" cy="12417"/>
              <a:chOff x="-244" y="687"/>
              <a:chExt cx="18428" cy="12417"/>
            </a:xfrm>
          </p:grpSpPr>
          <p:sp>
            <p:nvSpPr>
              <p:cNvPr id="9" name="Freeform 624"/>
              <p:cNvSpPr>
                <a:spLocks/>
              </p:cNvSpPr>
              <p:nvPr/>
            </p:nvSpPr>
            <p:spPr bwMode="auto">
              <a:xfrm>
                <a:off x="11463" y="13102"/>
                <a:ext cx="6721" cy="2"/>
              </a:xfrm>
              <a:custGeom>
                <a:avLst/>
                <a:gdLst>
                  <a:gd name="T0" fmla="+- 0 11463 11463"/>
                  <a:gd name="T1" fmla="*/ T0 w 6721"/>
                  <a:gd name="T2" fmla="+- 0 18184 11463"/>
                  <a:gd name="T3" fmla="*/ T2 w 6721"/>
                </a:gdLst>
                <a:ahLst/>
                <a:cxnLst>
                  <a:cxn ang="0">
                    <a:pos x="T1" y="0"/>
                  </a:cxn>
                  <a:cxn ang="0">
                    <a:pos x="T3" y="0"/>
                  </a:cxn>
                </a:cxnLst>
                <a:rect l="0" t="0" r="r" b="b"/>
                <a:pathLst>
                  <a:path w="6721">
                    <a:moveTo>
                      <a:pt x="0" y="0"/>
                    </a:moveTo>
                    <a:lnTo>
                      <a:pt x="6721" y="0"/>
                    </a:lnTo>
                  </a:path>
                </a:pathLst>
              </a:custGeom>
              <a:noFill/>
              <a:ln w="7747">
                <a:solidFill>
                  <a:srgbClr val="4FA246"/>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pt-PT"/>
              </a:p>
            </p:txBody>
          </p:sp>
          <p:pic>
            <p:nvPicPr>
              <p:cNvPr id="10" name="Picture 62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4" y="687"/>
                <a:ext cx="11791" cy="1076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19"/>
            <p:cNvGrpSpPr>
              <a:grpSpLocks/>
            </p:cNvGrpSpPr>
            <p:nvPr/>
          </p:nvGrpSpPr>
          <p:grpSpPr bwMode="auto">
            <a:xfrm>
              <a:off x="11546" y="651"/>
              <a:ext cx="7408" cy="10800"/>
              <a:chOff x="11546" y="651"/>
              <a:chExt cx="7408" cy="10800"/>
            </a:xfrm>
          </p:grpSpPr>
          <p:sp>
            <p:nvSpPr>
              <p:cNvPr id="8" name="Freeform 620"/>
              <p:cNvSpPr>
                <a:spLocks/>
              </p:cNvSpPr>
              <p:nvPr/>
            </p:nvSpPr>
            <p:spPr bwMode="auto">
              <a:xfrm>
                <a:off x="11546" y="651"/>
                <a:ext cx="7408" cy="10800"/>
              </a:xfrm>
              <a:custGeom>
                <a:avLst/>
                <a:gdLst>
                  <a:gd name="T0" fmla="+- 0 11463 11463"/>
                  <a:gd name="T1" fmla="*/ T0 w 7246"/>
                  <a:gd name="T2" fmla="*/ 13606 h 13606"/>
                  <a:gd name="T3" fmla="+- 0 18709 11463"/>
                  <a:gd name="T4" fmla="*/ T3 w 7246"/>
                  <a:gd name="T5" fmla="*/ 13606 h 13606"/>
                  <a:gd name="T6" fmla="+- 0 18709 11463"/>
                  <a:gd name="T7" fmla="*/ T6 w 7246"/>
                  <a:gd name="T8" fmla="*/ 0 h 13606"/>
                  <a:gd name="T9" fmla="+- 0 11463 11463"/>
                  <a:gd name="T10" fmla="*/ T9 w 7246"/>
                  <a:gd name="T11" fmla="*/ 0 h 13606"/>
                  <a:gd name="T12" fmla="+- 0 11463 11463"/>
                  <a:gd name="T13" fmla="*/ T12 w 7246"/>
                  <a:gd name="T14" fmla="*/ 13606 h 13606"/>
                </a:gdLst>
                <a:ahLst/>
                <a:cxnLst>
                  <a:cxn ang="0">
                    <a:pos x="T1" y="T2"/>
                  </a:cxn>
                  <a:cxn ang="0">
                    <a:pos x="T4" y="T5"/>
                  </a:cxn>
                  <a:cxn ang="0">
                    <a:pos x="T7" y="T8"/>
                  </a:cxn>
                  <a:cxn ang="0">
                    <a:pos x="T10" y="T11"/>
                  </a:cxn>
                  <a:cxn ang="0">
                    <a:pos x="T13" y="T14"/>
                  </a:cxn>
                </a:cxnLst>
                <a:rect l="0" t="0" r="r" b="b"/>
                <a:pathLst>
                  <a:path w="7246" h="13606">
                    <a:moveTo>
                      <a:pt x="0" y="13606"/>
                    </a:moveTo>
                    <a:lnTo>
                      <a:pt x="7246" y="13606"/>
                    </a:lnTo>
                    <a:lnTo>
                      <a:pt x="7246" y="0"/>
                    </a:lnTo>
                    <a:lnTo>
                      <a:pt x="0" y="0"/>
                    </a:lnTo>
                    <a:lnTo>
                      <a:pt x="0" y="13606"/>
                    </a:lnTo>
                  </a:path>
                </a:pathLst>
              </a:custGeom>
              <a:solidFill>
                <a:srgbClr val="03123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pt-PT"/>
              </a:p>
            </p:txBody>
          </p:sp>
        </p:grpSp>
      </p:grpSp>
      <p:sp>
        <p:nvSpPr>
          <p:cNvPr id="20" name="Retângulo 19"/>
          <p:cNvSpPr/>
          <p:nvPr/>
        </p:nvSpPr>
        <p:spPr>
          <a:xfrm>
            <a:off x="7874597" y="2485016"/>
            <a:ext cx="3812577" cy="1938992"/>
          </a:xfrm>
          <a:prstGeom prst="rect">
            <a:avLst/>
          </a:prstGeom>
        </p:spPr>
        <p:txBody>
          <a:bodyPr wrap="square">
            <a:spAutoFit/>
          </a:bodyPr>
          <a:lstStyle/>
          <a:p>
            <a:r>
              <a:rPr lang="pt-PT" sz="2000" dirty="0" smtClean="0">
                <a:solidFill>
                  <a:schemeClr val="bg1"/>
                </a:solidFill>
                <a:latin typeface="Arial" panose="020B0604020202020204" pitchFamily="34" charset="0"/>
                <a:cs typeface="Arial" panose="020B0604020202020204" pitchFamily="34" charset="0"/>
              </a:rPr>
              <a:t>02</a:t>
            </a:r>
          </a:p>
          <a:p>
            <a:endParaRPr lang="pt-PT" sz="2000" dirty="0" smtClean="0">
              <a:solidFill>
                <a:schemeClr val="bg1"/>
              </a:solidFill>
              <a:latin typeface="Arial" panose="020B0604020202020204" pitchFamily="34" charset="0"/>
              <a:cs typeface="Arial" panose="020B0604020202020204" pitchFamily="34" charset="0"/>
            </a:endParaRPr>
          </a:p>
          <a:p>
            <a:r>
              <a:rPr lang="pt-PT" sz="2000" dirty="0" smtClean="0">
                <a:solidFill>
                  <a:schemeClr val="bg1"/>
                </a:solidFill>
                <a:latin typeface="Arial" panose="020B0604020202020204" pitchFamily="34" charset="0"/>
                <a:cs typeface="Arial" panose="020B0604020202020204" pitchFamily="34" charset="0"/>
              </a:rPr>
              <a:t>Governança da Estratégia</a:t>
            </a:r>
          </a:p>
          <a:p>
            <a:endParaRPr lang="pt-PT" dirty="0" smtClean="0">
              <a:solidFill>
                <a:schemeClr val="bg1"/>
              </a:solidFill>
            </a:endParaRPr>
          </a:p>
          <a:p>
            <a:endParaRPr lang="pt-PT" dirty="0" smtClean="0">
              <a:solidFill>
                <a:schemeClr val="bg1"/>
              </a:solidFill>
            </a:endParaRPr>
          </a:p>
          <a:p>
            <a:r>
              <a:rPr lang="pt-PT" sz="1200" dirty="0" smtClean="0">
                <a:solidFill>
                  <a:schemeClr val="bg1"/>
                </a:solidFill>
                <a:latin typeface="Arial" panose="020B0604020202020204" pitchFamily="34" charset="0"/>
                <a:cs typeface="Arial" panose="020B0604020202020204" pitchFamily="34" charset="0"/>
              </a:rPr>
              <a:t>Quadro Financeiro Plurianual para área dos Assuntos</a:t>
            </a:r>
          </a:p>
          <a:p>
            <a:r>
              <a:rPr lang="pt-PT" sz="1200" dirty="0" smtClean="0">
                <a:solidFill>
                  <a:schemeClr val="bg1"/>
                </a:solidFill>
                <a:latin typeface="Arial" panose="020B0604020202020204" pitchFamily="34" charset="0"/>
                <a:cs typeface="Arial" panose="020B0604020202020204" pitchFamily="34" charset="0"/>
              </a:rPr>
              <a:t> Internos 2021-2027</a:t>
            </a:r>
            <a:endParaRPr lang="pt-PT" sz="1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5621745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osição de Conteúdo 2"/>
          <p:cNvSpPr>
            <a:spLocks noGrp="1"/>
          </p:cNvSpPr>
          <p:nvPr>
            <p:ph idx="1"/>
          </p:nvPr>
        </p:nvSpPr>
        <p:spPr>
          <a:xfrm>
            <a:off x="838200" y="1267963"/>
            <a:ext cx="10515600" cy="5274760"/>
          </a:xfrm>
        </p:spPr>
        <p:txBody>
          <a:bodyPr>
            <a:normAutofit/>
          </a:bodyPr>
          <a:lstStyle/>
          <a:p>
            <a:pPr marL="0" indent="0">
              <a:buNone/>
            </a:pPr>
            <a:r>
              <a:rPr lang="pt-PT" sz="1200" dirty="0" smtClean="0">
                <a:latin typeface="Arial" panose="020B0604020202020204" pitchFamily="34" charset="0"/>
                <a:cs typeface="Arial" panose="020B0604020202020204" pitchFamily="34" charset="0"/>
              </a:rPr>
              <a:t>Da leitura dos artigos 46.º a 50.º do Regulamento (UE) 2021/1060 do Parlamento Europeu e do Conselho de 24 de junho de 2021 resulta evidente que as responsabilidades das autoridades de gestão e das entidades beneficiárias em relação à visibilidade e comunicação dos fundos, dos programas e dos projetos foram reforçadas, considerando-se mesmo que a definição de requisitos comuns de comunicação, transparência e visibilidade garantem ações de comunicação mais coerentes, eficazes e eficientes.</a:t>
            </a:r>
          </a:p>
          <a:p>
            <a:pPr marL="0" indent="0">
              <a:buNone/>
            </a:pPr>
            <a:r>
              <a:rPr lang="pt-PT" sz="1200" dirty="0" smtClean="0">
                <a:latin typeface="Arial" panose="020B0604020202020204" pitchFamily="34" charset="0"/>
                <a:cs typeface="Arial" panose="020B0604020202020204" pitchFamily="34" charset="0"/>
              </a:rPr>
              <a:t>Destarte, impõe-se a definição de um modelo de governança que permita clarificar a forma como a Estratégia de notoriedade, comunicação e visibilidade dos fundos europeus para a área dos assuntos internos 2021-2027 é planeada, executada, monitorizada e avaliada, nos termos que se seguem.</a:t>
            </a:r>
          </a:p>
          <a:p>
            <a:pPr marL="0" indent="0">
              <a:buNone/>
            </a:pPr>
            <a:r>
              <a:rPr lang="pt-PT" sz="1200" dirty="0" smtClean="0">
                <a:latin typeface="Arial" panose="020B0604020202020204" pitchFamily="34" charset="0"/>
                <a:cs typeface="Arial" panose="020B0604020202020204" pitchFamily="34" charset="0"/>
              </a:rPr>
              <a:t>No atinente à dimensão nuclear do modelo de governança da Estratégia, o Comité de Acompanhamento Técnico assume funções de particular centralidade na medida em que é responsável pela sua aprovação e quaisquer alterações à mesma, bem como pelo acompanhamento da execução das ações planeadas para o período de programação 2021-2027. </a:t>
            </a:r>
          </a:p>
          <a:p>
            <a:pPr marL="0" indent="0">
              <a:buNone/>
            </a:pPr>
            <a:r>
              <a:rPr lang="pt-PT" sz="1200" dirty="0" smtClean="0">
                <a:latin typeface="Arial" panose="020B0604020202020204" pitchFamily="34" charset="0"/>
                <a:cs typeface="Arial" panose="020B0604020202020204" pitchFamily="34" charset="0"/>
              </a:rPr>
              <a:t>Já a Autoridade de Gestão (AG) dos dois fundos europeus para a área dos assuntos internos assume funções operacionais, sendo responsável por dinamizar a elaboração da Estratégia, propor eventuais alterações à mesma, garantir a execução das ações nela previstas bem como o devido reporte sobre os seus resultados ao supramencionado Comité. A Autoridade de Gestão é, ainda, responsável por definir as regras aplicáveis às entidades beneficiárias bem como assegurar que as mesmas são devidamente aplicadas no ciclo de vida dos projetos aprovados. A Autoridade de Gestão é, igualmente, responsável por nomear o responsável de comunicação para os dois fundos em apreço, que será o interlocutor privilegiado junto das partes interessadas e o representante da AG junto da rede nacional e comunicação, bem como da rede europeia INFORM EU.</a:t>
            </a:r>
          </a:p>
          <a:p>
            <a:pPr marL="0" indent="0">
              <a:buNone/>
            </a:pPr>
            <a:r>
              <a:rPr lang="pt-PT" sz="1200" dirty="0" smtClean="0">
                <a:latin typeface="Arial" panose="020B0604020202020204" pitchFamily="34" charset="0"/>
                <a:cs typeface="Arial" panose="020B0604020202020204" pitchFamily="34" charset="0"/>
              </a:rPr>
              <a:t>O Organismo Intermédio (OI) assume responsabilidades partilhadas com a Autoridade de Gestão no sentido de assegurar que as entidades beneficiárias acautelam o cumprimento das regras definidas no ciclo de vida dos projetos aprovados e sob sua gestão. Exorta-se o OI a participar ativamente nas iniciativas de comunicação previstas e a propor novas ações desenvolvidas isoladamente, ou em parceria com a AG e/ou as entidades beneficiárias. O OI é, ainda, responsável por reportar à AG os resultados das ações por ele dinamizadas, os quais serão parte integrante do reporte a remeter pela Autoridade de Gestão ao Comité de Acompanhamento Técnico.</a:t>
            </a:r>
          </a:p>
          <a:p>
            <a:endParaRPr lang="pt-PT" sz="1200" dirty="0">
              <a:latin typeface="Arial" panose="020B0604020202020204" pitchFamily="34" charset="0"/>
              <a:cs typeface="Arial" panose="020B0604020202020204" pitchFamily="34" charset="0"/>
            </a:endParaRPr>
          </a:p>
        </p:txBody>
      </p:sp>
      <p:sp>
        <p:nvSpPr>
          <p:cNvPr id="4" name="Título 3"/>
          <p:cNvSpPr>
            <a:spLocks noGrp="1"/>
          </p:cNvSpPr>
          <p:nvPr>
            <p:ph type="title"/>
          </p:nvPr>
        </p:nvSpPr>
        <p:spPr>
          <a:xfrm>
            <a:off x="838200" y="172123"/>
            <a:ext cx="10973696" cy="806823"/>
          </a:xfrm>
        </p:spPr>
        <p:txBody>
          <a:bodyPr>
            <a:normAutofit fontScale="90000"/>
          </a:bodyPr>
          <a:lstStyle/>
          <a:p>
            <a:r>
              <a:rPr lang="pt-PT" sz="2000" dirty="0" smtClean="0">
                <a:latin typeface="Arial" panose="020B0604020202020204" pitchFamily="34" charset="0"/>
                <a:cs typeface="Arial" panose="020B0604020202020204" pitchFamily="34" charset="0"/>
              </a:rPr>
              <a:t>02 </a:t>
            </a:r>
            <a:br>
              <a:rPr lang="pt-PT" sz="2000" dirty="0" smtClean="0">
                <a:latin typeface="Arial" panose="020B0604020202020204" pitchFamily="34" charset="0"/>
                <a:cs typeface="Arial" panose="020B0604020202020204" pitchFamily="34" charset="0"/>
              </a:rPr>
            </a:br>
            <a:r>
              <a:rPr lang="pt-PT" sz="2000" dirty="0" smtClean="0">
                <a:solidFill>
                  <a:srgbClr val="92D050"/>
                </a:solidFill>
                <a:latin typeface="Arial" panose="020B0604020202020204" pitchFamily="34" charset="0"/>
                <a:cs typeface="Arial" panose="020B0604020202020204" pitchFamily="34" charset="0"/>
              </a:rPr>
              <a:t>GOVERNANÇA DA ESTRATÉGIA</a:t>
            </a:r>
            <a:r>
              <a:rPr lang="pt-PT" dirty="0" smtClean="0"/>
              <a:t/>
            </a:r>
            <a:br>
              <a:rPr lang="pt-PT" dirty="0" smtClean="0"/>
            </a:br>
            <a:endParaRPr lang="pt-PT" dirty="0"/>
          </a:p>
        </p:txBody>
      </p:sp>
      <p:pic>
        <p:nvPicPr>
          <p:cNvPr id="6" name="Imagem 5"/>
          <p:cNvPicPr>
            <a:picLocks noChangeAspect="1"/>
          </p:cNvPicPr>
          <p:nvPr/>
        </p:nvPicPr>
        <p:blipFill>
          <a:blip r:embed="rId2"/>
          <a:stretch>
            <a:fillRect/>
          </a:stretch>
        </p:blipFill>
        <p:spPr>
          <a:xfrm>
            <a:off x="9641532" y="575534"/>
            <a:ext cx="2170364" cy="256054"/>
          </a:xfrm>
          <a:prstGeom prst="rect">
            <a:avLst/>
          </a:prstGeom>
        </p:spPr>
      </p:pic>
    </p:spTree>
    <p:extLst>
      <p:ext uri="{BB962C8B-B14F-4D97-AF65-F5344CB8AC3E}">
        <p14:creationId xmlns:p14="http://schemas.microsoft.com/office/powerpoint/2010/main" val="226406329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a:spLocks noGrp="1"/>
          </p:cNvSpPr>
          <p:nvPr>
            <p:ph idx="1"/>
          </p:nvPr>
        </p:nvSpPr>
        <p:spPr>
          <a:xfrm>
            <a:off x="838200" y="1000125"/>
            <a:ext cx="10515600" cy="5176838"/>
          </a:xfrm>
        </p:spPr>
        <p:txBody>
          <a:bodyPr>
            <a:normAutofit fontScale="97500"/>
          </a:bodyPr>
          <a:lstStyle/>
          <a:p>
            <a:pPr marL="0" indent="0">
              <a:buNone/>
            </a:pPr>
            <a:endParaRPr lang="pt-PT" sz="1200" dirty="0" smtClean="0">
              <a:solidFill>
                <a:srgbClr val="92D050"/>
              </a:solidFill>
              <a:latin typeface="Arial" panose="020B0604020202020204" pitchFamily="34" charset="0"/>
              <a:cs typeface="Arial" panose="020B0604020202020204" pitchFamily="34" charset="0"/>
            </a:endParaRPr>
          </a:p>
          <a:p>
            <a:pPr marL="0" indent="0">
              <a:buNone/>
            </a:pPr>
            <a:r>
              <a:rPr lang="pt-PT" sz="1200" dirty="0" smtClean="0">
                <a:latin typeface="Arial" panose="020B0604020202020204" pitchFamily="34" charset="0"/>
                <a:cs typeface="Arial" panose="020B0604020202020204" pitchFamily="34" charset="0"/>
              </a:rPr>
              <a:t>As</a:t>
            </a:r>
            <a:r>
              <a:rPr lang="pt-PT" sz="1200" dirty="0" smtClean="0">
                <a:solidFill>
                  <a:srgbClr val="92D050"/>
                </a:solidFill>
                <a:latin typeface="Arial" panose="020B0604020202020204" pitchFamily="34" charset="0"/>
                <a:cs typeface="Arial" panose="020B0604020202020204" pitchFamily="34" charset="0"/>
              </a:rPr>
              <a:t> entidades beneficiárias </a:t>
            </a:r>
            <a:r>
              <a:rPr lang="pt-PT" sz="1200" dirty="0" smtClean="0">
                <a:latin typeface="Arial" panose="020B0604020202020204" pitchFamily="34" charset="0"/>
                <a:cs typeface="Arial" panose="020B0604020202020204" pitchFamily="34" charset="0"/>
              </a:rPr>
              <a:t>assumem-se como interlocutores privilegiados em matéria de comunicação, na medida em que são as organizações que se encontram mais próximas dos destinatários finais dos fundos europeus, estabelecendo com eles relações singulares que em muito facilitam a divulgação dos apoios europeus. Assim, encoraja-se estas entidades a cumprir não apenas as disposições previstas no artigo 50.º do Regulamento (UE) 2021/1060 do Parlamento Europeu e do Conselho de 24 de junho de 2021, mas a tornar as matérias da comunicação e notoriedade uma das suas bandeiras aquando da execução dos seus projetos e atividades. </a:t>
            </a:r>
          </a:p>
          <a:p>
            <a:endParaRPr lang="pt-PT" sz="1200" dirty="0" smtClean="0">
              <a:latin typeface="Arial" panose="020B0604020202020204" pitchFamily="34" charset="0"/>
              <a:cs typeface="Arial" panose="020B0604020202020204" pitchFamily="34" charset="0"/>
            </a:endParaRPr>
          </a:p>
          <a:p>
            <a:pPr marL="0" indent="0">
              <a:buNone/>
            </a:pPr>
            <a:r>
              <a:rPr lang="pt-PT" sz="1200" dirty="0" smtClean="0">
                <a:latin typeface="Arial" panose="020B0604020202020204" pitchFamily="34" charset="0"/>
                <a:cs typeface="Arial" panose="020B0604020202020204" pitchFamily="34" charset="0"/>
              </a:rPr>
              <a:t>Já no concernente à dimensão nacional, observa-se a existência de uma rede nacional de comunicação, com objetivos claros de coordenação e articulação entre as várias autoridades de gestão dos fundos europeus contemplados no supradito regulamento. A representação dos fundos europeus para a área dos assuntos internos será assegurada pelo/a Gestor/a dos programas, bem como pelo responsável de comunicação.</a:t>
            </a:r>
          </a:p>
          <a:p>
            <a:endParaRPr lang="pt-PT" sz="1200" dirty="0" smtClean="0">
              <a:latin typeface="Arial" panose="020B0604020202020204" pitchFamily="34" charset="0"/>
              <a:cs typeface="Arial" panose="020B0604020202020204" pitchFamily="34" charset="0"/>
            </a:endParaRPr>
          </a:p>
          <a:p>
            <a:pPr marL="0" indent="0">
              <a:buNone/>
            </a:pPr>
            <a:r>
              <a:rPr lang="pt-PT" sz="1200" dirty="0" smtClean="0">
                <a:latin typeface="Arial" panose="020B0604020202020204" pitchFamily="34" charset="0"/>
                <a:cs typeface="Arial" panose="020B0604020202020204" pitchFamily="34" charset="0"/>
              </a:rPr>
              <a:t>Por último, e no que se refere à dimensão europeia, regista-se a existência de uma rede europeia de comunicação INFORM EU, cujo objetivo é o de ampliar a visibilidade da ação da UE a nível nacional, regional e local através da cooperação e partilha de experiência entre os Estados-Membros e entre estes e a Comissão Europeia. Novamente, a representação dos fundos europeus para a área dos assuntos internos será assegurada pelo/a Gestor/a dos programas, bem como pelo responsável de comunicação.</a:t>
            </a:r>
            <a:endParaRPr lang="pt-PT" sz="1200" dirty="0">
              <a:latin typeface="Arial" panose="020B0604020202020204" pitchFamily="34" charset="0"/>
              <a:cs typeface="Arial" panose="020B0604020202020204" pitchFamily="34" charset="0"/>
            </a:endParaRPr>
          </a:p>
        </p:txBody>
      </p:sp>
      <p:pic>
        <p:nvPicPr>
          <p:cNvPr id="3" name="Imagem 2"/>
          <p:cNvPicPr>
            <a:picLocks noChangeAspect="1"/>
          </p:cNvPicPr>
          <p:nvPr/>
        </p:nvPicPr>
        <p:blipFill>
          <a:blip r:embed="rId2"/>
          <a:stretch>
            <a:fillRect/>
          </a:stretch>
        </p:blipFill>
        <p:spPr>
          <a:xfrm>
            <a:off x="9364454" y="448591"/>
            <a:ext cx="2170364" cy="256054"/>
          </a:xfrm>
          <a:prstGeom prst="rect">
            <a:avLst/>
          </a:prstGeom>
        </p:spPr>
      </p:pic>
    </p:spTree>
    <p:extLst>
      <p:ext uri="{BB962C8B-B14F-4D97-AF65-F5344CB8AC3E}">
        <p14:creationId xmlns:p14="http://schemas.microsoft.com/office/powerpoint/2010/main" val="330803349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osição de Conteúdo 2"/>
          <p:cNvSpPr>
            <a:spLocks noGrp="1"/>
          </p:cNvSpPr>
          <p:nvPr>
            <p:ph idx="1"/>
          </p:nvPr>
        </p:nvSpPr>
        <p:spPr>
          <a:xfrm>
            <a:off x="838200" y="1075765"/>
            <a:ext cx="10515600" cy="5101198"/>
          </a:xfrm>
        </p:spPr>
        <p:txBody>
          <a:bodyPr/>
          <a:lstStyle/>
          <a:p>
            <a:endParaRPr lang="pt-PT" dirty="0"/>
          </a:p>
        </p:txBody>
      </p:sp>
      <p:pic>
        <p:nvPicPr>
          <p:cNvPr id="23" name="Imagem 22"/>
          <p:cNvPicPr>
            <a:picLocks noChangeAspect="1"/>
          </p:cNvPicPr>
          <p:nvPr/>
        </p:nvPicPr>
        <p:blipFill>
          <a:blip r:embed="rId2"/>
          <a:stretch>
            <a:fillRect/>
          </a:stretch>
        </p:blipFill>
        <p:spPr>
          <a:xfrm>
            <a:off x="-529" y="-445344"/>
            <a:ext cx="12193057" cy="7748688"/>
          </a:xfrm>
          <a:prstGeom prst="rect">
            <a:avLst/>
          </a:prstGeom>
        </p:spPr>
      </p:pic>
      <p:sp>
        <p:nvSpPr>
          <p:cNvPr id="25" name="Retângulo 24"/>
          <p:cNvSpPr/>
          <p:nvPr/>
        </p:nvSpPr>
        <p:spPr>
          <a:xfrm>
            <a:off x="7650865" y="2274838"/>
            <a:ext cx="4290123" cy="3170099"/>
          </a:xfrm>
          <a:prstGeom prst="rect">
            <a:avLst/>
          </a:prstGeom>
        </p:spPr>
        <p:txBody>
          <a:bodyPr wrap="square">
            <a:spAutoFit/>
          </a:bodyPr>
          <a:lstStyle/>
          <a:p>
            <a:r>
              <a:rPr lang="pt-PT" sz="2000" dirty="0" smtClean="0">
                <a:solidFill>
                  <a:schemeClr val="bg1"/>
                </a:solidFill>
                <a:latin typeface="Arial" panose="020B0604020202020204" pitchFamily="34" charset="0"/>
                <a:cs typeface="Arial" panose="020B0604020202020204" pitchFamily="34" charset="0"/>
              </a:rPr>
              <a:t>03</a:t>
            </a:r>
          </a:p>
          <a:p>
            <a:endParaRPr lang="pt-PT" sz="2000" dirty="0" smtClean="0">
              <a:solidFill>
                <a:schemeClr val="bg1"/>
              </a:solidFill>
              <a:latin typeface="Arial" panose="020B0604020202020204" pitchFamily="34" charset="0"/>
              <a:cs typeface="Arial" panose="020B0604020202020204" pitchFamily="34" charset="0"/>
            </a:endParaRPr>
          </a:p>
          <a:p>
            <a:r>
              <a:rPr lang="pt-PT" sz="2000" dirty="0" smtClean="0">
                <a:solidFill>
                  <a:schemeClr val="bg1"/>
                </a:solidFill>
                <a:latin typeface="Arial" panose="020B0604020202020204" pitchFamily="34" charset="0"/>
                <a:cs typeface="Arial" panose="020B0604020202020204" pitchFamily="34" charset="0"/>
              </a:rPr>
              <a:t>Obrigações e Recomendações de Informação e Publicidade dos Beneficiários</a:t>
            </a:r>
          </a:p>
          <a:p>
            <a:endParaRPr lang="pt-PT" sz="2000" dirty="0" smtClean="0">
              <a:solidFill>
                <a:schemeClr val="bg1"/>
              </a:solidFill>
              <a:latin typeface="Arial" panose="020B0604020202020204" pitchFamily="34" charset="0"/>
              <a:cs typeface="Arial" panose="020B0604020202020204" pitchFamily="34" charset="0"/>
            </a:endParaRPr>
          </a:p>
          <a:p>
            <a:endParaRPr lang="pt-PT" sz="1400" dirty="0" smtClean="0">
              <a:solidFill>
                <a:schemeClr val="bg1"/>
              </a:solidFill>
              <a:latin typeface="Arial" panose="020B0604020202020204" pitchFamily="34" charset="0"/>
              <a:cs typeface="Arial" panose="020B0604020202020204" pitchFamily="34" charset="0"/>
            </a:endParaRPr>
          </a:p>
          <a:p>
            <a:endParaRPr lang="pt-PT" sz="1400" dirty="0" smtClean="0">
              <a:solidFill>
                <a:schemeClr val="bg1"/>
              </a:solidFill>
              <a:latin typeface="Arial" panose="020B0604020202020204" pitchFamily="34" charset="0"/>
              <a:cs typeface="Arial" panose="020B0604020202020204" pitchFamily="34" charset="0"/>
            </a:endParaRPr>
          </a:p>
          <a:p>
            <a:endParaRPr lang="pt-PT" sz="1400" dirty="0">
              <a:solidFill>
                <a:schemeClr val="bg1"/>
              </a:solidFill>
              <a:latin typeface="Arial" panose="020B0604020202020204" pitchFamily="34" charset="0"/>
              <a:cs typeface="Arial" panose="020B0604020202020204" pitchFamily="34" charset="0"/>
            </a:endParaRPr>
          </a:p>
          <a:p>
            <a:endParaRPr lang="pt-PT" sz="1400" dirty="0" smtClean="0">
              <a:solidFill>
                <a:schemeClr val="bg1"/>
              </a:solidFill>
              <a:latin typeface="Arial" panose="020B0604020202020204" pitchFamily="34" charset="0"/>
              <a:cs typeface="Arial" panose="020B0604020202020204" pitchFamily="34" charset="0"/>
            </a:endParaRPr>
          </a:p>
          <a:p>
            <a:r>
              <a:rPr lang="pt-PT" sz="1200" dirty="0" smtClean="0">
                <a:solidFill>
                  <a:schemeClr val="bg1"/>
                </a:solidFill>
                <a:latin typeface="Arial" panose="020B0604020202020204" pitchFamily="34" charset="0"/>
                <a:cs typeface="Arial" panose="020B0604020202020204" pitchFamily="34" charset="0"/>
              </a:rPr>
              <a:t>Quadro Financeiro Plurianual para área dos Assuntos</a:t>
            </a:r>
          </a:p>
          <a:p>
            <a:r>
              <a:rPr lang="pt-PT" sz="1200" dirty="0" smtClean="0">
                <a:solidFill>
                  <a:schemeClr val="bg1"/>
                </a:solidFill>
                <a:latin typeface="Arial" panose="020B0604020202020204" pitchFamily="34" charset="0"/>
                <a:cs typeface="Arial" panose="020B0604020202020204" pitchFamily="34" charset="0"/>
              </a:rPr>
              <a:t>Internos 2021-2027</a:t>
            </a:r>
            <a:endParaRPr lang="pt-PT" sz="1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864567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246506"/>
            <a:ext cx="6315635" cy="884940"/>
          </a:xfrm>
        </p:spPr>
        <p:txBody>
          <a:bodyPr>
            <a:normAutofit fontScale="90000"/>
          </a:bodyPr>
          <a:lstStyle/>
          <a:p>
            <a:r>
              <a:rPr lang="pt-PT" sz="1800" dirty="0" smtClean="0">
                <a:latin typeface="Arial" panose="020B0604020202020204" pitchFamily="34" charset="0"/>
                <a:cs typeface="Arial" panose="020B0604020202020204" pitchFamily="34" charset="0"/>
              </a:rPr>
              <a:t>03 </a:t>
            </a:r>
            <a:r>
              <a:rPr lang="pt-PT" sz="2200" dirty="0" smtClean="0">
                <a:latin typeface="Arial" panose="020B0604020202020204" pitchFamily="34" charset="0"/>
                <a:cs typeface="Arial" panose="020B0604020202020204" pitchFamily="34" charset="0"/>
              </a:rPr>
              <a:t/>
            </a:r>
            <a:br>
              <a:rPr lang="pt-PT" sz="2200" dirty="0" smtClean="0">
                <a:latin typeface="Arial" panose="020B0604020202020204" pitchFamily="34" charset="0"/>
                <a:cs typeface="Arial" panose="020B0604020202020204" pitchFamily="34" charset="0"/>
              </a:rPr>
            </a:br>
            <a:r>
              <a:rPr lang="pt-PT" sz="1800" b="1" dirty="0" smtClean="0">
                <a:solidFill>
                  <a:srgbClr val="92D050"/>
                </a:solidFill>
                <a:latin typeface="Arial" panose="020B0604020202020204" pitchFamily="34" charset="0"/>
                <a:cs typeface="Arial" panose="020B0604020202020204" pitchFamily="34" charset="0"/>
              </a:rPr>
              <a:t>OBRIGAÇÕES E RECOMENDAÇÕES DE INFORMAÇÃO E PUBLICIDADE DOS BENEFICIÁRIOS</a:t>
            </a:r>
            <a:r>
              <a:rPr lang="pt-PT" sz="1800" dirty="0" smtClean="0">
                <a:solidFill>
                  <a:srgbClr val="92D050"/>
                </a:solidFill>
                <a:latin typeface="Arial" panose="020B0604020202020204" pitchFamily="34" charset="0"/>
                <a:cs typeface="Arial" panose="020B0604020202020204" pitchFamily="34" charset="0"/>
              </a:rPr>
              <a:t/>
            </a:r>
            <a:br>
              <a:rPr lang="pt-PT" sz="1800" dirty="0" smtClean="0">
                <a:solidFill>
                  <a:srgbClr val="92D050"/>
                </a:solidFill>
                <a:latin typeface="Arial" panose="020B0604020202020204" pitchFamily="34" charset="0"/>
                <a:cs typeface="Arial" panose="020B0604020202020204" pitchFamily="34" charset="0"/>
              </a:rPr>
            </a:br>
            <a:endParaRPr lang="pt-PT" sz="1800" dirty="0">
              <a:solidFill>
                <a:srgbClr val="92D050"/>
              </a:solidFill>
              <a:latin typeface="Arial" panose="020B0604020202020204" pitchFamily="34" charset="0"/>
              <a:cs typeface="Arial" panose="020B0604020202020204" pitchFamily="34" charset="0"/>
            </a:endParaRPr>
          </a:p>
        </p:txBody>
      </p:sp>
      <p:sp>
        <p:nvSpPr>
          <p:cNvPr id="3" name="Marcador de Posição de Conteúdo 2"/>
          <p:cNvSpPr>
            <a:spLocks noGrp="1"/>
          </p:cNvSpPr>
          <p:nvPr>
            <p:ph idx="1"/>
          </p:nvPr>
        </p:nvSpPr>
        <p:spPr>
          <a:xfrm>
            <a:off x="838200" y="1388962"/>
            <a:ext cx="10515600" cy="4788001"/>
          </a:xfrm>
        </p:spPr>
        <p:txBody>
          <a:bodyPr>
            <a:normAutofit/>
          </a:bodyPr>
          <a:lstStyle/>
          <a:p>
            <a:pPr marL="0" indent="0">
              <a:buNone/>
            </a:pPr>
            <a:r>
              <a:rPr lang="pt-PT" sz="1200" dirty="0" smtClean="0">
                <a:latin typeface="Arial" panose="020B0604020202020204" pitchFamily="34" charset="0"/>
                <a:cs typeface="Arial" panose="020B0604020202020204" pitchFamily="34" charset="0"/>
              </a:rPr>
              <a:t>No âmbito de uma estratégia transversal e uniforme, todos os beneficiários serão informados e recomendados a  seguir um conjunto de diretrizes na divulgação do apoio financeiro europeu, nas suas variadas plataformas. </a:t>
            </a:r>
          </a:p>
          <a:p>
            <a:pPr marL="0" indent="0">
              <a:buNone/>
            </a:pPr>
            <a:r>
              <a:rPr lang="pt-PT" sz="1200" dirty="0" smtClean="0">
                <a:latin typeface="Arial" panose="020B0604020202020204" pitchFamily="34" charset="0"/>
                <a:cs typeface="Arial" panose="020B0604020202020204" pitchFamily="34" charset="0"/>
              </a:rPr>
              <a:t>Pretende-se que os beneficiários publiquem e partilhem toda a linha gráfica delineada para a marca “Portugal Protege 21-27”, sempre que tiverem um projeto apoiado pelos fundos europeus para a área dos assuntos internos, não descurando a utilização do emblema da União Europeia com a menção “Financiado pela União Europeia” ou “Cofinanciado pela União Europeia”, os vários logotipos, bem como as cores associadas à marca. No website “Portugal Protege 21-27” estará disponível uma barra com os logotipos a utilizar nas redes sociais, plataformas e documentos que mencionem os fundos europeus em apreço. </a:t>
            </a:r>
          </a:p>
          <a:p>
            <a:pPr marL="0" indent="0">
              <a:buNone/>
            </a:pPr>
            <a:r>
              <a:rPr lang="pt-PT" sz="1200" dirty="0" smtClean="0">
                <a:latin typeface="Arial" panose="020B0604020202020204" pitchFamily="34" charset="0"/>
                <a:cs typeface="Arial" panose="020B0604020202020204" pitchFamily="34" charset="0"/>
              </a:rPr>
              <a:t>Nos conteúdos informativos sobre divulgação de projetos, recomenda-se também a menção que estes foram apoiados por determinado fundo/instrumento.</a:t>
            </a:r>
          </a:p>
          <a:p>
            <a:pPr marL="0" indent="0">
              <a:buNone/>
            </a:pPr>
            <a:r>
              <a:rPr lang="pt-PT" sz="1200" dirty="0" smtClean="0">
                <a:latin typeface="Arial" panose="020B0604020202020204" pitchFamily="34" charset="0"/>
                <a:cs typeface="Arial" panose="020B0604020202020204" pitchFamily="34" charset="0"/>
              </a:rPr>
              <a:t>É sugerido aos beneficiários que sigam as redes sociais do “Portugal Protege 21-27” (</a:t>
            </a:r>
            <a:r>
              <a:rPr lang="pt-PT" sz="1200" dirty="0" err="1" smtClean="0">
                <a:latin typeface="Arial" panose="020B0604020202020204" pitchFamily="34" charset="0"/>
                <a:cs typeface="Arial" panose="020B0604020202020204" pitchFamily="34" charset="0"/>
              </a:rPr>
              <a:t>Facebook</a:t>
            </a:r>
            <a:r>
              <a:rPr lang="pt-PT" sz="1200" dirty="0" smtClean="0">
                <a:latin typeface="Arial" panose="020B0604020202020204" pitchFamily="34" charset="0"/>
                <a:cs typeface="Arial" panose="020B0604020202020204" pitchFamily="34" charset="0"/>
              </a:rPr>
              <a:t>, Instagram, X e </a:t>
            </a:r>
            <a:r>
              <a:rPr lang="pt-PT" sz="1200" dirty="0" err="1" smtClean="0">
                <a:latin typeface="Arial" panose="020B0604020202020204" pitchFamily="34" charset="0"/>
                <a:cs typeface="Arial" panose="020B0604020202020204" pitchFamily="34" charset="0"/>
              </a:rPr>
              <a:t>Youtube</a:t>
            </a:r>
            <a:r>
              <a:rPr lang="pt-PT" sz="1200" dirty="0" smtClean="0">
                <a:latin typeface="Arial" panose="020B0604020202020204" pitchFamily="34" charset="0"/>
                <a:cs typeface="Arial" panose="020B0604020202020204" pitchFamily="34" charset="0"/>
              </a:rPr>
              <a:t>), que interajam e partilhem conteúdos e que os seus websites tenham uma hiperligação que reencaminhe diretamente para o website do “Portugal Protege 21-27”. </a:t>
            </a:r>
          </a:p>
          <a:p>
            <a:pPr marL="0" indent="0">
              <a:buNone/>
            </a:pPr>
            <a:r>
              <a:rPr lang="pt-PT" sz="1200" dirty="0" smtClean="0">
                <a:latin typeface="Arial" panose="020B0604020202020204" pitchFamily="34" charset="0"/>
                <a:cs typeface="Arial" panose="020B0604020202020204" pitchFamily="34" charset="0"/>
              </a:rPr>
              <a:t>É proposto aos beneficiários que divulguem os eventos, iniciativas e formações desenvolvidas pela SGMAI através das suas redes sociais, para promover uma ampla divulgação dos fundos europeus.</a:t>
            </a:r>
          </a:p>
          <a:p>
            <a:pPr marL="0" indent="0">
              <a:buNone/>
            </a:pPr>
            <a:r>
              <a:rPr lang="pt-PT" sz="1200" dirty="0" smtClean="0">
                <a:latin typeface="Arial" panose="020B0604020202020204" pitchFamily="34" charset="0"/>
                <a:cs typeface="Arial" panose="020B0604020202020204" pitchFamily="34" charset="0"/>
              </a:rPr>
              <a:t>Nos websites e/ou redes sociais dos beneficiários terá que constar uma breve descrição das operações, incluindo os objetivos e resultados, realçando o financiamento que advém do respetivo fundo europeu.</a:t>
            </a:r>
          </a:p>
          <a:p>
            <a:pPr marL="0" indent="0">
              <a:buNone/>
            </a:pPr>
            <a:r>
              <a:rPr lang="pt-PT" sz="1200" dirty="0" smtClean="0">
                <a:latin typeface="Arial" panose="020B0604020202020204" pitchFamily="34" charset="0"/>
                <a:cs typeface="Arial" panose="020B0604020202020204" pitchFamily="34" charset="0"/>
              </a:rPr>
              <a:t>Por último, alerta-se as entidades beneficiárias para o imperativo de contemplarem uma parcela do orçamento dos seus projetos para a área da comunicação.</a:t>
            </a:r>
            <a:endParaRPr lang="pt-PT" sz="1200" dirty="0">
              <a:latin typeface="Arial" panose="020B0604020202020204" pitchFamily="34" charset="0"/>
              <a:cs typeface="Arial" panose="020B0604020202020204" pitchFamily="34" charset="0"/>
            </a:endParaRPr>
          </a:p>
        </p:txBody>
      </p:sp>
      <p:pic>
        <p:nvPicPr>
          <p:cNvPr id="6" name="Imagem 5"/>
          <p:cNvPicPr>
            <a:picLocks noChangeAspect="1"/>
          </p:cNvPicPr>
          <p:nvPr/>
        </p:nvPicPr>
        <p:blipFill>
          <a:blip r:embed="rId2"/>
          <a:stretch>
            <a:fillRect/>
          </a:stretch>
        </p:blipFill>
        <p:spPr>
          <a:xfrm>
            <a:off x="9473636" y="432922"/>
            <a:ext cx="2170364" cy="256054"/>
          </a:xfrm>
          <a:prstGeom prst="rect">
            <a:avLst/>
          </a:prstGeom>
        </p:spPr>
      </p:pic>
    </p:spTree>
    <p:extLst>
      <p:ext uri="{BB962C8B-B14F-4D97-AF65-F5344CB8AC3E}">
        <p14:creationId xmlns:p14="http://schemas.microsoft.com/office/powerpoint/2010/main" val="895244098"/>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A16AFED2923EA48B5808F9E88C17E6D" ma:contentTypeVersion="3" ma:contentTypeDescription="Create a new document." ma:contentTypeScope="" ma:versionID="8dad44f4ddfb12f25c416b2fdb53289d">
  <xsd:schema xmlns:xsd="http://www.w3.org/2001/XMLSchema" xmlns:xs="http://www.w3.org/2001/XMLSchema" xmlns:p="http://schemas.microsoft.com/office/2006/metadata/properties" xmlns:ns2="38d0890c-5dcd-46b9-b06a-e69933f74632" targetNamespace="http://schemas.microsoft.com/office/2006/metadata/properties" ma:root="true" ma:fieldsID="eee9c70e12602ac53f4f43f6e9acfffa" ns2:_="">
    <xsd:import namespace="38d0890c-5dcd-46b9-b06a-e69933f74632"/>
    <xsd:element name="properties">
      <xsd:complexType>
        <xsd:sequence>
          <xsd:element name="documentManagement">
            <xsd:complexType>
              <xsd:all>
                <xsd:element ref="ns2:Ano"/>
                <xsd:element ref="ns2:Ordem" minOccurs="0"/>
                <xsd:element ref="ns2:Visive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d0890c-5dcd-46b9-b06a-e69933f74632" elementFormDefault="qualified">
    <xsd:import namespace="http://schemas.microsoft.com/office/2006/documentManagement/types"/>
    <xsd:import namespace="http://schemas.microsoft.com/office/infopath/2007/PartnerControls"/>
    <xsd:element name="Ano" ma:index="8" ma:displayName="Ano" ma:internalName="Ano">
      <xsd:simpleType>
        <xsd:restriction base="dms:Text">
          <xsd:maxLength value="255"/>
        </xsd:restriction>
      </xsd:simpleType>
    </xsd:element>
    <xsd:element name="Ordem" ma:index="9" nillable="true" ma:displayName="Ordem" ma:internalName="Ordem">
      <xsd:simpleType>
        <xsd:restriction base="dms:Text">
          <xsd:maxLength value="255"/>
        </xsd:restriction>
      </xsd:simpleType>
    </xsd:element>
    <xsd:element name="Visivel" ma:index="10" nillable="true" ma:displayName="Visivel" ma:default="1" ma:internalName="Visivel">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Ordem xmlns="38d0890c-5dcd-46b9-b06a-e69933f74632">1</Ordem>
    <Visivel xmlns="38d0890c-5dcd-46b9-b06a-e69933f74632">false</Visivel>
    <Ano xmlns="38d0890c-5dcd-46b9-b06a-e69933f74632">2026</Ano>
  </documentManagement>
</p:properties>
</file>

<file path=customXml/itemProps1.xml><?xml version="1.0" encoding="utf-8"?>
<ds:datastoreItem xmlns:ds="http://schemas.openxmlformats.org/officeDocument/2006/customXml" ds:itemID="{CAD9A31A-DBB5-4AE8-A810-5536677D2656}"/>
</file>

<file path=customXml/itemProps2.xml><?xml version="1.0" encoding="utf-8"?>
<ds:datastoreItem xmlns:ds="http://schemas.openxmlformats.org/officeDocument/2006/customXml" ds:itemID="{AD4D7085-F76A-4199-B7EB-B6B63DE7F9FA}"/>
</file>

<file path=customXml/itemProps3.xml><?xml version="1.0" encoding="utf-8"?>
<ds:datastoreItem xmlns:ds="http://schemas.openxmlformats.org/officeDocument/2006/customXml" ds:itemID="{7329D98E-9965-4CDF-9BD1-EF12219F8E17}"/>
</file>

<file path=docProps/app.xml><?xml version="1.0" encoding="utf-8"?>
<Properties xmlns="http://schemas.openxmlformats.org/officeDocument/2006/extended-properties" xmlns:vt="http://schemas.openxmlformats.org/officeDocument/2006/docPropsVTypes">
  <TotalTime>511</TotalTime>
  <Words>8629</Words>
  <Application>Microsoft Office PowerPoint</Application>
  <PresentationFormat>Ecrã Panorâmico</PresentationFormat>
  <Paragraphs>729</Paragraphs>
  <Slides>44</Slides>
  <Notes>1</Notes>
  <HiddenSlides>0</HiddenSlides>
  <MMClips>0</MMClips>
  <ScaleCrop>false</ScaleCrop>
  <HeadingPairs>
    <vt:vector size="6" baseType="variant">
      <vt:variant>
        <vt:lpstr>Tipos de letra usados</vt:lpstr>
      </vt:variant>
      <vt:variant>
        <vt:i4>3</vt:i4>
      </vt:variant>
      <vt:variant>
        <vt:lpstr>Tema</vt:lpstr>
      </vt:variant>
      <vt:variant>
        <vt:i4>1</vt:i4>
      </vt:variant>
      <vt:variant>
        <vt:lpstr>Títulos dos diapositivos</vt:lpstr>
      </vt:variant>
      <vt:variant>
        <vt:i4>44</vt:i4>
      </vt:variant>
    </vt:vector>
  </HeadingPairs>
  <TitlesOfParts>
    <vt:vector size="48" baseType="lpstr">
      <vt:lpstr>Arial</vt:lpstr>
      <vt:lpstr>Calibri</vt:lpstr>
      <vt:lpstr>Calibri Light</vt:lpstr>
      <vt:lpstr>Tema do Office</vt:lpstr>
      <vt:lpstr>Apresentação do PowerPoint</vt:lpstr>
      <vt:lpstr>Apresentação do PowerPoint</vt:lpstr>
      <vt:lpstr>Apresentação do PowerPoint</vt:lpstr>
      <vt:lpstr>01  ENQUADRAMENTO </vt:lpstr>
      <vt:lpstr>Apresentação do PowerPoint</vt:lpstr>
      <vt:lpstr>02  GOVERNANÇA DA ESTRATÉGIA </vt:lpstr>
      <vt:lpstr>Apresentação do PowerPoint</vt:lpstr>
      <vt:lpstr>Apresentação do PowerPoint</vt:lpstr>
      <vt:lpstr>03  OBRIGAÇÕES E RECOMENDAÇÕES DE INFORMAÇÃO E PUBLICIDADE DOS BENEFICIÁRIOS </vt:lpstr>
      <vt:lpstr>Apresentação do PowerPoint</vt:lpstr>
      <vt:lpstr>04  PRINCÍPIOS </vt:lpstr>
      <vt:lpstr>Apresentação do PowerPoint</vt:lpstr>
      <vt:lpstr>Apresentação do PowerPoint</vt:lpstr>
      <vt:lpstr>05  OBJETIVO ESTRATÉGICO </vt:lpstr>
      <vt:lpstr>Apresentação do PowerPoint</vt:lpstr>
      <vt:lpstr>06  SEGMENTAÇÃO E POSICIONAMENTO </vt:lpstr>
      <vt:lpstr>Apresentação do PowerPoint</vt:lpstr>
      <vt:lpstr>Apresentação do PowerPoint</vt:lpstr>
      <vt:lpstr>Apresentação do PowerPoint</vt:lpstr>
      <vt:lpstr>07  EIXOS DE COMUNICAÇÃO  .1 COMO VAMOS COMUNICAR?  </vt:lpstr>
      <vt:lpstr>Apresentação do PowerPoint</vt:lpstr>
      <vt:lpstr>08  MARCA “PORTUGAL PROTEGE 21-27” </vt:lpstr>
      <vt:lpstr>Apresentação do PowerPoint</vt:lpstr>
      <vt:lpstr>Apresentação do PowerPoint</vt:lpstr>
      <vt:lpstr>09  MARCA “PORTUGAL PROTEGE 21-27”</vt:lpstr>
      <vt:lpstr>Apresentação do PowerPoint</vt:lpstr>
      <vt:lpstr> 10 ASSESSORIA MEDIÁTICA</vt:lpstr>
      <vt:lpstr>Apresentação do PowerPoint</vt:lpstr>
      <vt:lpstr>Apresentação do PowerPoint</vt:lpstr>
      <vt:lpstr>11  COMUNICAÇÃO DIGITAL </vt:lpstr>
      <vt:lpstr>Apresentação do PowerPoint</vt:lpstr>
      <vt:lpstr>Apresentação do PowerPoint</vt:lpstr>
      <vt:lpstr>.3 ESTRATÉGIA DE COMUNICAÇÃO</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13  CRONOGRAMA DE ATIVIDADES </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Estratégia de notoriedade, comunicação e visibilidade do Programa Portugal Protege 21|27</dc:title>
  <dc:creator>Elsa Maria Marinho</dc:creator>
  <cp:lastModifiedBy>Elsa Maria Marinho</cp:lastModifiedBy>
  <cp:revision>134</cp:revision>
  <cp:lastPrinted>2024-03-05T19:09:23Z</cp:lastPrinted>
  <dcterms:created xsi:type="dcterms:W3CDTF">2024-03-05T12:49:58Z</dcterms:created>
  <dcterms:modified xsi:type="dcterms:W3CDTF">2024-08-12T07:39:26Z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0x0101000A16AFED2923EA48B5808F9E88C17E6D</vt:lpwstr>
  </property>
</Properties>
</file>